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65" r:id="rId5"/>
    <p:sldId id="343" r:id="rId6"/>
    <p:sldId id="344" r:id="rId7"/>
    <p:sldId id="345" r:id="rId8"/>
    <p:sldId id="260" r:id="rId9"/>
    <p:sldId id="338" r:id="rId10"/>
    <p:sldId id="342" r:id="rId11"/>
    <p:sldId id="341" r:id="rId12"/>
    <p:sldId id="340" r:id="rId13"/>
    <p:sldId id="346" r:id="rId14"/>
    <p:sldId id="339" r:id="rId15"/>
    <p:sldId id="261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F7858D"/>
    <a:srgbClr val="7F7F7F"/>
    <a:srgbClr val="FFFFFF"/>
    <a:srgbClr val="FFCCCC"/>
    <a:srgbClr val="980A14"/>
    <a:srgbClr val="DE0E1D"/>
    <a:srgbClr val="FFEBEB"/>
    <a:srgbClr val="FFD9D9"/>
    <a:srgbClr val="F233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6327"/>
  </p:normalViewPr>
  <p:slideViewPr>
    <p:cSldViewPr snapToGrid="0" snapToObjects="1">
      <p:cViewPr varScale="1">
        <p:scale>
          <a:sx n="94" d="100"/>
          <a:sy n="94" d="100"/>
        </p:scale>
        <p:origin x="76" y="2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A7EF-E23C-1C4D-8CAA-5B7BE69271D6}" type="datetimeFigureOut">
              <a:rPr lang="en-US" smtClean="0"/>
              <a:t>8/9/2021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A2834-997C-1F4E-ABCB-0FCB6E1E77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A7EF-E23C-1C4D-8CAA-5B7BE69271D6}" type="datetimeFigureOut">
              <a:rPr lang="en-US" smtClean="0"/>
              <a:t>8/9/2021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A2834-997C-1F4E-ABCB-0FCB6E1E77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A7EF-E23C-1C4D-8CAA-5B7BE69271D6}" type="datetimeFigureOut">
              <a:rPr lang="en-US" smtClean="0"/>
              <a:t>8/9/2021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A2834-997C-1F4E-ABCB-0FCB6E1E77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A7EF-E23C-1C4D-8CAA-5B7BE69271D6}" type="datetimeFigureOut">
              <a:rPr lang="en-US" smtClean="0"/>
              <a:t>8/9/2021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A2834-997C-1F4E-ABCB-0FCB6E1E77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A7EF-E23C-1C4D-8CAA-5B7BE69271D6}" type="datetimeFigureOut">
              <a:rPr lang="en-US" smtClean="0"/>
              <a:t>8/9/2021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A2834-997C-1F4E-ABCB-0FCB6E1E77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A7EF-E23C-1C4D-8CAA-5B7BE69271D6}" type="datetimeFigureOut">
              <a:rPr lang="en-US" smtClean="0"/>
              <a:t>8/9/2021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A2834-997C-1F4E-ABCB-0FCB6E1E77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A7EF-E23C-1C4D-8CAA-5B7BE69271D6}" type="datetimeFigureOut">
              <a:rPr lang="en-US" smtClean="0"/>
              <a:t>8/9/2021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A2834-997C-1F4E-ABCB-0FCB6E1E77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A7EF-E23C-1C4D-8CAA-5B7BE69271D6}" type="datetimeFigureOut">
              <a:rPr lang="en-US" smtClean="0"/>
              <a:t>8/9/2021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A2834-997C-1F4E-ABCB-0FCB6E1E77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A7EF-E23C-1C4D-8CAA-5B7BE69271D6}" type="datetimeFigureOut">
              <a:rPr lang="en-US" smtClean="0"/>
              <a:t>8/9/2021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A2834-997C-1F4E-ABCB-0FCB6E1E77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A7EF-E23C-1C4D-8CAA-5B7BE69271D6}" type="datetimeFigureOut">
              <a:rPr lang="en-US" smtClean="0"/>
              <a:t>8/9/2021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A2834-997C-1F4E-ABCB-0FCB6E1E77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A7EF-E23C-1C4D-8CAA-5B7BE69271D6}" type="datetimeFigureOut">
              <a:rPr lang="en-US" smtClean="0"/>
              <a:t>8/9/2021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A2834-997C-1F4E-ABCB-0FCB6E1E77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6A7EF-E23C-1C4D-8CAA-5B7BE69271D6}" type="datetimeFigureOut">
              <a:rPr lang="en-US" smtClean="0"/>
              <a:t>8/9/2021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2A2834-997C-1F4E-ABCB-0FCB6E1E771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16.jpeg"/><Relationship Id="rId4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5" Type="http://schemas.openxmlformats.org/officeDocument/2006/relationships/image" Target="../media/image20.png"/><Relationship Id="rId4" Type="http://schemas.openxmlformats.org/officeDocument/2006/relationships/image" Target="../media/image19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ctrTitle"/>
          </p:nvPr>
        </p:nvSpPr>
        <p:spPr>
          <a:xfrm>
            <a:off x="1004651" y="2147158"/>
            <a:ext cx="8637073" cy="872378"/>
          </a:xfrm>
        </p:spPr>
        <p:txBody>
          <a:bodyPr>
            <a:normAutofit/>
          </a:bodyPr>
          <a:lstStyle/>
          <a:p>
            <a:pPr algn="l"/>
            <a:r>
              <a:rPr kumimoji="1" lang="en-US" altLang="zh-CN" sz="4000" b="1" dirty="0" err="1">
                <a:solidFill>
                  <a:schemeClr val="bg1"/>
                </a:solidFill>
                <a:latin typeface="Arial" panose="020B0604020202020204" pitchFamily="34" charset="0"/>
                <a:ea typeface="Source Han Sans CN" panose="020B0500000000000000" pitchFamily="34" charset="-128"/>
                <a:cs typeface="Arial" panose="020B0604020202020204" pitchFamily="34" charset="0"/>
              </a:rPr>
              <a:t>MagnTek</a:t>
            </a:r>
            <a:r>
              <a:rPr kumimoji="1" lang="zh-CN" altLang="en-US" sz="4000" b="1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 </a:t>
            </a:r>
            <a:r>
              <a:rPr kumimoji="1" lang="zh-CN" altLang="en-US" sz="4000" b="1" dirty="0">
                <a:solidFill>
                  <a:schemeClr val="bg1"/>
                </a:solidFill>
                <a:latin typeface="Hiragino Sans GB W6" panose="020B0300000000000000" pitchFamily="34" charset="-128"/>
                <a:ea typeface="Hiragino Sans GB W6" panose="020B0300000000000000" pitchFamily="34" charset="-128"/>
                <a:cs typeface="Arial Black" panose="020B0A04020102020204" pitchFamily="34" charset="0"/>
              </a:rPr>
              <a:t>麦歌恩</a:t>
            </a:r>
          </a:p>
        </p:txBody>
      </p:sp>
      <p:sp>
        <p:nvSpPr>
          <p:cNvPr id="6" name="标题 1"/>
          <p:cNvSpPr txBox="1"/>
          <p:nvPr/>
        </p:nvSpPr>
        <p:spPr>
          <a:xfrm>
            <a:off x="1004651" y="2328172"/>
            <a:ext cx="8637073" cy="87237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zh-CN" altLang="en-US" sz="1400" b="1" dirty="0"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磁技术带来美妙变革</a:t>
            </a:r>
          </a:p>
        </p:txBody>
      </p:sp>
      <p:sp>
        <p:nvSpPr>
          <p:cNvPr id="7" name="标题 1"/>
          <p:cNvSpPr txBox="1"/>
          <p:nvPr/>
        </p:nvSpPr>
        <p:spPr>
          <a:xfrm>
            <a:off x="1004651" y="3947542"/>
            <a:ext cx="8637073" cy="87237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kumimoji="1" lang="en-US" altLang="zh-CN" sz="1600" dirty="0">
                <a:solidFill>
                  <a:schemeClr val="bg1"/>
                </a:solidFill>
                <a:latin typeface="Hiragino Sans GB W3" panose="020B0300000000000000" pitchFamily="34" charset="-128"/>
                <a:ea typeface="Hiragino Sans GB W3" panose="020B0300000000000000" pitchFamily="34" charset="-128"/>
                <a:cs typeface="Arial" panose="020B0604020202020204" pitchFamily="34" charset="0"/>
              </a:rPr>
              <a:t>MKT</a:t>
            </a:r>
            <a:r>
              <a:rPr kumimoji="1" lang="zh-CN" altLang="en-US" sz="1600" dirty="0">
                <a:solidFill>
                  <a:schemeClr val="bg1"/>
                </a:solidFill>
                <a:latin typeface="Hiragino Sans GB W3" panose="020B0300000000000000" pitchFamily="34" charset="-128"/>
                <a:ea typeface="Hiragino Sans GB W3" panose="020B0300000000000000" pitchFamily="34" charset="-128"/>
                <a:cs typeface="Arial" panose="020B0604020202020204" pitchFamily="34" charset="0"/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  <a:latin typeface="Hiragino Sans GB W3" panose="020B0300000000000000" pitchFamily="34" charset="-128"/>
                <a:ea typeface="Hiragino Sans GB W3" panose="020B0300000000000000" pitchFamily="34" charset="-128"/>
                <a:cs typeface="Arial" panose="020B0604020202020204" pitchFamily="34" charset="0"/>
              </a:rPr>
              <a:t>Dept,</a:t>
            </a:r>
            <a:r>
              <a:rPr kumimoji="1" lang="zh-CN" altLang="en-US" sz="1600" dirty="0">
                <a:solidFill>
                  <a:schemeClr val="bg1"/>
                </a:solidFill>
                <a:latin typeface="Hiragino Sans GB W3" panose="020B0300000000000000" pitchFamily="34" charset="-128"/>
                <a:ea typeface="Hiragino Sans GB W3" panose="020B0300000000000000" pitchFamily="34" charset="-128"/>
                <a:cs typeface="Arial" panose="020B0604020202020204" pitchFamily="34" charset="0"/>
              </a:rPr>
              <a:t> </a:t>
            </a:r>
            <a:r>
              <a:rPr kumimoji="1" lang="en-US" altLang="zh-CN" sz="1600" dirty="0" err="1">
                <a:solidFill>
                  <a:schemeClr val="bg1"/>
                </a:solidFill>
                <a:latin typeface="Hiragino Sans GB W3" panose="020B0300000000000000" pitchFamily="34" charset="-128"/>
                <a:ea typeface="Hiragino Sans GB W3" panose="020B0300000000000000" pitchFamily="34" charset="-128"/>
                <a:cs typeface="Arial" panose="020B0604020202020204" pitchFamily="34" charset="0"/>
              </a:rPr>
              <a:t>MagnTek</a:t>
            </a:r>
            <a:endParaRPr kumimoji="1" lang="en-US" altLang="zh-CN" sz="1600" dirty="0">
              <a:solidFill>
                <a:schemeClr val="bg1"/>
              </a:solidFill>
              <a:latin typeface="Hiragino Sans GB W3" panose="020B0300000000000000" pitchFamily="34" charset="-128"/>
              <a:ea typeface="Hiragino Sans GB W3" panose="020B0300000000000000" pitchFamily="34" charset="-128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</a:pPr>
            <a:r>
              <a:rPr kumimoji="1" lang="en-US" altLang="zh-CN" sz="1600" dirty="0" err="1">
                <a:solidFill>
                  <a:schemeClr val="bg1"/>
                </a:solidFill>
                <a:latin typeface="Hiragino Sans GB W3" panose="020B0300000000000000" pitchFamily="34" charset="-128"/>
                <a:ea typeface="Hiragino Sans GB W3" panose="020B0300000000000000" pitchFamily="34" charset="-128"/>
                <a:cs typeface="Arial" panose="020B0604020202020204" pitchFamily="34" charset="0"/>
              </a:rPr>
              <a:t>magntek.com.cn</a:t>
            </a:r>
            <a:endParaRPr kumimoji="1" lang="zh-CN" altLang="en-US" sz="1600" dirty="0">
              <a:solidFill>
                <a:schemeClr val="bg1"/>
              </a:solidFill>
              <a:latin typeface="Hiragino Sans GB W3" panose="020B0300000000000000" pitchFamily="34" charset="-128"/>
              <a:ea typeface="Hiragino Sans GB W3" panose="020B0300000000000000" pitchFamily="34" charset="-128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75689" y="3200400"/>
            <a:ext cx="5516180" cy="5847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一体式电流传感器</a:t>
            </a:r>
            <a:r>
              <a:rPr lang="en-US" altLang="zh-CN" sz="32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IC</a:t>
            </a:r>
            <a:r>
              <a:rPr lang="zh-CN" altLang="en-US" sz="32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简介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2"/>
          <p:cNvSpPr txBox="1"/>
          <p:nvPr/>
        </p:nvSpPr>
        <p:spPr>
          <a:xfrm>
            <a:off x="1123997" y="1723465"/>
            <a:ext cx="14334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7200" b="1" dirty="0">
                <a:solidFill>
                  <a:srgbClr val="D02A32"/>
                </a:solidFill>
                <a:latin typeface="Agency FB" panose="020B0503020202020204" pitchFamily="34" charset="0"/>
              </a:rPr>
              <a:t>/02</a:t>
            </a:r>
            <a:endParaRPr lang="zh-CN" altLang="en-US" sz="7200" b="1" dirty="0">
              <a:solidFill>
                <a:srgbClr val="D02A32"/>
              </a:solidFill>
              <a:latin typeface="Agency FB" panose="020B0503020202020204" pitchFamily="34" charset="0"/>
            </a:endParaRPr>
          </a:p>
        </p:txBody>
      </p:sp>
      <p:sp>
        <p:nvSpPr>
          <p:cNvPr id="7" name="文本框 13"/>
          <p:cNvSpPr txBox="1"/>
          <p:nvPr/>
        </p:nvSpPr>
        <p:spPr>
          <a:xfrm>
            <a:off x="1123997" y="2794492"/>
            <a:ext cx="32944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MT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电流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IC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应用介绍</a:t>
            </a:r>
          </a:p>
        </p:txBody>
      </p:sp>
      <p:sp>
        <p:nvSpPr>
          <p:cNvPr id="8" name="文本占位符 5"/>
          <p:cNvSpPr txBox="1"/>
          <p:nvPr/>
        </p:nvSpPr>
        <p:spPr>
          <a:xfrm>
            <a:off x="1161065" y="3317712"/>
            <a:ext cx="4934935" cy="46831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空气炸锅机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 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洗地机 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 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智能料理机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商用变频空调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15426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2DBE81-EF9A-42D7-AD97-10C1F3B5EF7E}" type="slidenum">
              <a:rPr lang="zh-CN" altLang="en-US" smtClean="0"/>
              <a:t>11</a:t>
            </a:fld>
            <a:endParaRPr lang="zh-CN" altLang="en-US"/>
          </a:p>
        </p:txBody>
      </p:sp>
      <p:sp>
        <p:nvSpPr>
          <p:cNvPr id="75" name="文本框 74"/>
          <p:cNvSpPr txBox="1"/>
          <p:nvPr/>
        </p:nvSpPr>
        <p:spPr>
          <a:xfrm>
            <a:off x="851535" y="332740"/>
            <a:ext cx="1723549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空气炸锅机</a:t>
            </a:r>
          </a:p>
        </p:txBody>
      </p:sp>
      <p:graphicFrame>
        <p:nvGraphicFramePr>
          <p:cNvPr id="22" name="表格 21">
            <a:extLst>
              <a:ext uri="{FF2B5EF4-FFF2-40B4-BE49-F238E27FC236}">
                <a16:creationId xmlns:a16="http://schemas.microsoft.com/office/drawing/2014/main" id="{65CE4528-8CCB-49E1-ABAC-213F1A8D56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0040234"/>
              </p:ext>
            </p:extLst>
          </p:nvPr>
        </p:nvGraphicFramePr>
        <p:xfrm>
          <a:off x="4350136" y="959089"/>
          <a:ext cx="7077710" cy="4626837"/>
        </p:xfrm>
        <a:graphic>
          <a:graphicData uri="http://schemas.openxmlformats.org/drawingml/2006/table">
            <a:tbl>
              <a:tblPr/>
              <a:tblGrid>
                <a:gridCol w="35388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38855">
                  <a:extLst>
                    <a:ext uri="{9D8B030D-6E8A-4147-A177-3AD203B41FA5}">
                      <a16:colId xmlns:a16="http://schemas.microsoft.com/office/drawing/2014/main" val="3183314366"/>
                    </a:ext>
                  </a:extLst>
                </a:gridCol>
              </a:tblGrid>
              <a:tr h="398631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成功案例</a:t>
                      </a:r>
                      <a:endParaRPr lang="zh-CN" altLang="en-US" sz="1600" b="0" i="0" u="none" strike="noStrike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402" marR="8402" marT="840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28206">
                <a:tc>
                  <a:txBody>
                    <a:bodyPr/>
                    <a:lstStyle/>
                    <a:p>
                      <a:pPr algn="r" rtl="0" fontAlgn="ctr"/>
                      <a:endParaRPr lang="zh-CN" altLang="en-US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endParaRPr lang="zh-CN" altLang="en-US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6" name="图片 15">
            <a:extLst>
              <a:ext uri="{FF2B5EF4-FFF2-40B4-BE49-F238E27FC236}">
                <a16:creationId xmlns:a16="http://schemas.microsoft.com/office/drawing/2014/main" id="{064A060A-C0F2-48C3-93C8-81B2302C2C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2264" y="1381298"/>
            <a:ext cx="3105000" cy="4140000"/>
          </a:xfrm>
          <a:prstGeom prst="rect">
            <a:avLst/>
          </a:prstGeom>
          <a:noFill/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304A1F50-7030-42F8-828E-3AED46F79D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9277" y="1381298"/>
            <a:ext cx="3124330" cy="41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7819F47E-A53E-4134-B48E-5E7BA276D878}"/>
              </a:ext>
            </a:extLst>
          </p:cNvPr>
          <p:cNvGrpSpPr/>
          <p:nvPr/>
        </p:nvGrpSpPr>
        <p:grpSpPr>
          <a:xfrm>
            <a:off x="792287" y="959088"/>
            <a:ext cx="2698727" cy="4626837"/>
            <a:chOff x="792287" y="959088"/>
            <a:chExt cx="2698727" cy="4626837"/>
          </a:xfrm>
        </p:grpSpPr>
        <p:sp>
          <p:nvSpPr>
            <p:cNvPr id="18" name="Rounded Rectangle 12">
              <a:extLst>
                <a:ext uri="{FF2B5EF4-FFF2-40B4-BE49-F238E27FC236}">
                  <a16:creationId xmlns:a16="http://schemas.microsoft.com/office/drawing/2014/main" id="{9E49F2F1-F1E5-49EA-A018-0F5EE402DB76}"/>
                </a:ext>
              </a:extLst>
            </p:cNvPr>
            <p:cNvSpPr/>
            <p:nvPr/>
          </p:nvSpPr>
          <p:spPr bwMode="auto">
            <a:xfrm>
              <a:off x="792287" y="959088"/>
              <a:ext cx="2653603" cy="4626837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/>
          </p:spPr>
          <p:txBody>
            <a:bodyPr lIns="90478" tIns="44445" rIns="90478" bIns="44445"/>
            <a:lstStyle/>
            <a:p>
              <a:pPr marL="0" marR="0" lvl="0" indent="0" algn="l" defTabSz="914400" rtl="0" eaLnBrk="0" fontAlgn="base" latinLnBrk="0" hangingPunct="0">
                <a:lnSpc>
                  <a:spcPct val="85000"/>
                </a:lnSpc>
                <a:spcBef>
                  <a:spcPct val="35000"/>
                </a:spcBef>
                <a:spcAft>
                  <a:spcPct val="0"/>
                </a:spcAft>
                <a:buClr>
                  <a:srgbClr val="FFFFFF"/>
                </a:buClr>
                <a:buSzTx/>
                <a:buFontTx/>
                <a:buChar char="•"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AF4D8D6-9D76-4881-890E-729BD5038F58}"/>
                </a:ext>
              </a:extLst>
            </p:cNvPr>
            <p:cNvSpPr txBox="1"/>
            <p:nvPr/>
          </p:nvSpPr>
          <p:spPr>
            <a:xfrm>
              <a:off x="903463" y="1196264"/>
              <a:ext cx="94559" cy="338554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65D11C5F-D45F-45F9-A5C1-9050B9E7D2D5}"/>
                </a:ext>
              </a:extLst>
            </p:cNvPr>
            <p:cNvSpPr/>
            <p:nvPr/>
          </p:nvSpPr>
          <p:spPr>
            <a:xfrm>
              <a:off x="998024" y="1694275"/>
              <a:ext cx="8771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加热盘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6C3688D5-0ECA-473E-904D-450DB98B5D03}"/>
                </a:ext>
              </a:extLst>
            </p:cNvPr>
            <p:cNvSpPr/>
            <p:nvPr/>
          </p:nvSpPr>
          <p:spPr>
            <a:xfrm>
              <a:off x="998024" y="1196264"/>
              <a:ext cx="106279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应用位置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34C7B203-4FD6-45DC-AC09-4B7DAE13EDF4}"/>
                </a:ext>
              </a:extLst>
            </p:cNvPr>
            <p:cNvSpPr txBox="1"/>
            <p:nvPr/>
          </p:nvSpPr>
          <p:spPr>
            <a:xfrm>
              <a:off x="903463" y="2184938"/>
              <a:ext cx="94559" cy="338554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0E68FBC-DB35-4516-8BA3-D7C3F8F6D525}"/>
                </a:ext>
              </a:extLst>
            </p:cNvPr>
            <p:cNvSpPr/>
            <p:nvPr/>
          </p:nvSpPr>
          <p:spPr>
            <a:xfrm>
              <a:off x="998024" y="2682949"/>
              <a:ext cx="24929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精准控制加热电流大小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96D0868E-C7B6-41A6-8EB5-501A09343367}"/>
                </a:ext>
              </a:extLst>
            </p:cNvPr>
            <p:cNvSpPr/>
            <p:nvPr/>
          </p:nvSpPr>
          <p:spPr>
            <a:xfrm>
              <a:off x="998024" y="2184938"/>
              <a:ext cx="62900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功能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E1A30A4-9E0E-4907-8EA3-9340AE9598AD}"/>
                </a:ext>
              </a:extLst>
            </p:cNvPr>
            <p:cNvSpPr txBox="1"/>
            <p:nvPr/>
          </p:nvSpPr>
          <p:spPr>
            <a:xfrm>
              <a:off x="903463" y="3306251"/>
              <a:ext cx="94559" cy="338554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E6743F1D-F8DD-4BC7-A328-15CD1C264B97}"/>
                </a:ext>
              </a:extLst>
            </p:cNvPr>
            <p:cNvSpPr/>
            <p:nvPr/>
          </p:nvSpPr>
          <p:spPr>
            <a:xfrm>
              <a:off x="1002751" y="3804262"/>
              <a:ext cx="24150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MT9223CT-20BR5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082B5AAE-6F51-40DF-8FB1-17342D99FA99}"/>
                </a:ext>
              </a:extLst>
            </p:cNvPr>
            <p:cNvSpPr/>
            <p:nvPr/>
          </p:nvSpPr>
          <p:spPr>
            <a:xfrm>
              <a:off x="998024" y="3306251"/>
              <a:ext cx="106279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推荐型号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CB7D882-19CE-43E9-873A-93CB3635065D}"/>
                </a:ext>
              </a:extLst>
            </p:cNvPr>
            <p:cNvSpPr txBox="1"/>
            <p:nvPr/>
          </p:nvSpPr>
          <p:spPr>
            <a:xfrm>
              <a:off x="901316" y="4373051"/>
              <a:ext cx="94559" cy="338554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A22C692A-493F-4939-BAD6-28155A0A3163}"/>
                </a:ext>
              </a:extLst>
            </p:cNvPr>
            <p:cNvSpPr/>
            <p:nvPr/>
          </p:nvSpPr>
          <p:spPr>
            <a:xfrm>
              <a:off x="1000604" y="4819546"/>
              <a:ext cx="226215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温漂小，检测精度高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自带隔离，应用简单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46C2FCB4-67B2-4FB0-9117-7C2BD1014241}"/>
                </a:ext>
              </a:extLst>
            </p:cNvPr>
            <p:cNvSpPr/>
            <p:nvPr/>
          </p:nvSpPr>
          <p:spPr>
            <a:xfrm>
              <a:off x="995877" y="4373051"/>
              <a:ext cx="59503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优点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589818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2DBE81-EF9A-42D7-AD97-10C1F3B5EF7E}" type="slidenum">
              <a:rPr lang="zh-CN" altLang="en-US" smtClean="0"/>
              <a:t>12</a:t>
            </a:fld>
            <a:endParaRPr lang="zh-CN" altLang="en-US"/>
          </a:p>
        </p:txBody>
      </p:sp>
      <p:sp>
        <p:nvSpPr>
          <p:cNvPr id="75" name="文本框 74"/>
          <p:cNvSpPr txBox="1"/>
          <p:nvPr/>
        </p:nvSpPr>
        <p:spPr>
          <a:xfrm>
            <a:off x="851535" y="332740"/>
            <a:ext cx="1107996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洗地机</a:t>
            </a:r>
          </a:p>
        </p:txBody>
      </p:sp>
      <p:graphicFrame>
        <p:nvGraphicFramePr>
          <p:cNvPr id="18" name="表格 17">
            <a:extLst>
              <a:ext uri="{FF2B5EF4-FFF2-40B4-BE49-F238E27FC236}">
                <a16:creationId xmlns:a16="http://schemas.microsoft.com/office/drawing/2014/main" id="{D2A086EC-0B64-4D0D-89F7-4546066496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5891980"/>
              </p:ext>
            </p:extLst>
          </p:nvPr>
        </p:nvGraphicFramePr>
        <p:xfrm>
          <a:off x="4350136" y="959089"/>
          <a:ext cx="7077710" cy="4626837"/>
        </p:xfrm>
        <a:graphic>
          <a:graphicData uri="http://schemas.openxmlformats.org/drawingml/2006/table">
            <a:tbl>
              <a:tblPr/>
              <a:tblGrid>
                <a:gridCol w="35388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38855">
                  <a:extLst>
                    <a:ext uri="{9D8B030D-6E8A-4147-A177-3AD203B41FA5}">
                      <a16:colId xmlns:a16="http://schemas.microsoft.com/office/drawing/2014/main" val="3183314366"/>
                    </a:ext>
                  </a:extLst>
                </a:gridCol>
              </a:tblGrid>
              <a:tr h="398631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成功案例</a:t>
                      </a:r>
                      <a:endParaRPr lang="zh-CN" altLang="en-US" sz="1600" b="0" i="0" u="none" strike="noStrike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402" marR="8402" marT="840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28206">
                <a:tc>
                  <a:txBody>
                    <a:bodyPr/>
                    <a:lstStyle/>
                    <a:p>
                      <a:pPr algn="r" rtl="0" fontAlgn="ctr"/>
                      <a:endParaRPr lang="zh-CN" altLang="en-US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endParaRPr lang="zh-CN" altLang="en-US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054" name="Picture 6">
            <a:extLst>
              <a:ext uri="{FF2B5EF4-FFF2-40B4-BE49-F238E27FC236}">
                <a16:creationId xmlns:a16="http://schemas.microsoft.com/office/drawing/2014/main" id="{B7EF6F05-F6E9-46E7-82E8-07B4F66440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5622" y="1545615"/>
            <a:ext cx="3960000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8EA174B-C2CD-4A06-9C4F-C9A36B74B2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7930" y="1518486"/>
            <a:ext cx="3093333" cy="3921127"/>
          </a:xfrm>
          <a:prstGeom prst="rect">
            <a:avLst/>
          </a:prstGeom>
        </p:spPr>
      </p:pic>
      <p:sp>
        <p:nvSpPr>
          <p:cNvPr id="21" name="Rounded Rectangle 12">
            <a:extLst>
              <a:ext uri="{FF2B5EF4-FFF2-40B4-BE49-F238E27FC236}">
                <a16:creationId xmlns:a16="http://schemas.microsoft.com/office/drawing/2014/main" id="{6A5CF834-1328-4C47-B8B8-5883FD5D0166}"/>
              </a:ext>
            </a:extLst>
          </p:cNvPr>
          <p:cNvSpPr/>
          <p:nvPr/>
        </p:nvSpPr>
        <p:spPr bwMode="auto">
          <a:xfrm>
            <a:off x="792287" y="959089"/>
            <a:ext cx="2653603" cy="4626837"/>
          </a:xfrm>
          <a:prstGeom prst="roundRect">
            <a:avLst>
              <a:gd name="adj" fmla="val 0"/>
            </a:avLst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/>
        </p:spPr>
        <p:txBody>
          <a:bodyPr lIns="90478" tIns="44445" rIns="90478" bIns="44445"/>
          <a:lstStyle/>
          <a:p>
            <a:pPr marL="0" marR="0" lvl="0" indent="0" algn="l" defTabSz="914400" rtl="0" eaLnBrk="0" fontAlgn="base" latinLnBrk="0" hangingPunct="0">
              <a:lnSpc>
                <a:spcPct val="85000"/>
              </a:lnSpc>
              <a:spcBef>
                <a:spcPct val="35000"/>
              </a:spcBef>
              <a:spcAft>
                <a:spcPct val="0"/>
              </a:spcAft>
              <a:buClr>
                <a:srgbClr val="FFFFFF"/>
              </a:buClr>
              <a:buSzTx/>
              <a:buFontTx/>
              <a:buChar char="•"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EB0B0FF-5E1A-4D8C-90A2-23D21D9E0EAD}"/>
              </a:ext>
            </a:extLst>
          </p:cNvPr>
          <p:cNvSpPr txBox="1"/>
          <p:nvPr/>
        </p:nvSpPr>
        <p:spPr>
          <a:xfrm>
            <a:off x="903463" y="1196265"/>
            <a:ext cx="94559" cy="338554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1E6B3B52-A893-4E3D-A754-6840326E49C6}"/>
              </a:ext>
            </a:extLst>
          </p:cNvPr>
          <p:cNvSpPr/>
          <p:nvPr/>
        </p:nvSpPr>
        <p:spPr>
          <a:xfrm>
            <a:off x="998024" y="169427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吸尘滚刷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4F65A4DD-8AB4-4957-8EA7-DC5120F67266}"/>
              </a:ext>
            </a:extLst>
          </p:cNvPr>
          <p:cNvSpPr/>
          <p:nvPr/>
        </p:nvSpPr>
        <p:spPr>
          <a:xfrm>
            <a:off x="998024" y="1196265"/>
            <a:ext cx="10627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应用位置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9257144-7223-4FE7-928F-E69142CBB427}"/>
              </a:ext>
            </a:extLst>
          </p:cNvPr>
          <p:cNvSpPr txBox="1"/>
          <p:nvPr/>
        </p:nvSpPr>
        <p:spPr>
          <a:xfrm>
            <a:off x="903463" y="2223576"/>
            <a:ext cx="94559" cy="338554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04CD209B-693E-4F8A-8D3B-8EE1848090B8}"/>
              </a:ext>
            </a:extLst>
          </p:cNvPr>
          <p:cNvSpPr/>
          <p:nvPr/>
        </p:nvSpPr>
        <p:spPr>
          <a:xfrm>
            <a:off x="998024" y="272158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堵转电流大小检测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048A59B9-978B-46E2-BC50-265982996D30}"/>
              </a:ext>
            </a:extLst>
          </p:cNvPr>
          <p:cNvSpPr/>
          <p:nvPr/>
        </p:nvSpPr>
        <p:spPr>
          <a:xfrm>
            <a:off x="998024" y="2223576"/>
            <a:ext cx="6290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DABCB05-5301-46BA-B2CB-BFAAEA716686}"/>
              </a:ext>
            </a:extLst>
          </p:cNvPr>
          <p:cNvSpPr txBox="1"/>
          <p:nvPr/>
        </p:nvSpPr>
        <p:spPr>
          <a:xfrm>
            <a:off x="903463" y="3344889"/>
            <a:ext cx="94559" cy="338554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F29D45A0-1F81-4C84-8BE0-B7BA9A2CA4F1}"/>
              </a:ext>
            </a:extLst>
          </p:cNvPr>
          <p:cNvSpPr/>
          <p:nvPr/>
        </p:nvSpPr>
        <p:spPr>
          <a:xfrm>
            <a:off x="1002751" y="3842900"/>
            <a:ext cx="24150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MT9223CT-20BR5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E311D9E1-82F0-4530-ABC2-E832FDFED759}"/>
              </a:ext>
            </a:extLst>
          </p:cNvPr>
          <p:cNvSpPr/>
          <p:nvPr/>
        </p:nvSpPr>
        <p:spPr>
          <a:xfrm>
            <a:off x="998024" y="3344889"/>
            <a:ext cx="10627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推荐型号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AA577DE-5C31-4E60-ABC3-F29474383C48}"/>
              </a:ext>
            </a:extLst>
          </p:cNvPr>
          <p:cNvSpPr txBox="1"/>
          <p:nvPr/>
        </p:nvSpPr>
        <p:spPr>
          <a:xfrm>
            <a:off x="901316" y="4385931"/>
            <a:ext cx="94559" cy="338554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D0753B87-A575-4F60-85C8-316C61EB4F75}"/>
              </a:ext>
            </a:extLst>
          </p:cNvPr>
          <p:cNvSpPr/>
          <p:nvPr/>
        </p:nvSpPr>
        <p:spPr>
          <a:xfrm>
            <a:off x="1000604" y="4793789"/>
            <a:ext cx="13388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检测精度高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响应速度快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AB4A9601-477E-4E13-878B-9C6439DDA960}"/>
              </a:ext>
            </a:extLst>
          </p:cNvPr>
          <p:cNvSpPr/>
          <p:nvPr/>
        </p:nvSpPr>
        <p:spPr>
          <a:xfrm>
            <a:off x="995877" y="4385931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优点</a:t>
            </a:r>
          </a:p>
        </p:txBody>
      </p:sp>
    </p:spTree>
    <p:extLst>
      <p:ext uri="{BB962C8B-B14F-4D97-AF65-F5344CB8AC3E}">
        <p14:creationId xmlns:p14="http://schemas.microsoft.com/office/powerpoint/2010/main" val="11605181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2DBE81-EF9A-42D7-AD97-10C1F3B5EF7E}" type="slidenum">
              <a:rPr lang="zh-CN" altLang="en-US" smtClean="0"/>
              <a:t>13</a:t>
            </a:fld>
            <a:endParaRPr lang="zh-CN" altLang="en-US"/>
          </a:p>
        </p:txBody>
      </p:sp>
      <p:sp>
        <p:nvSpPr>
          <p:cNvPr id="75" name="文本框 74"/>
          <p:cNvSpPr txBox="1"/>
          <p:nvPr/>
        </p:nvSpPr>
        <p:spPr>
          <a:xfrm>
            <a:off x="851535" y="332740"/>
            <a:ext cx="1723549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智能料理机</a:t>
            </a:r>
          </a:p>
        </p:txBody>
      </p:sp>
      <p:graphicFrame>
        <p:nvGraphicFramePr>
          <p:cNvPr id="18" name="表格 17">
            <a:extLst>
              <a:ext uri="{FF2B5EF4-FFF2-40B4-BE49-F238E27FC236}">
                <a16:creationId xmlns:a16="http://schemas.microsoft.com/office/drawing/2014/main" id="{D2A086EC-0B64-4D0D-89F7-454606649617}"/>
              </a:ext>
            </a:extLst>
          </p:cNvPr>
          <p:cNvGraphicFramePr>
            <a:graphicFrameLocks noGrp="1"/>
          </p:cNvGraphicFramePr>
          <p:nvPr/>
        </p:nvGraphicFramePr>
        <p:xfrm>
          <a:off x="4350136" y="959089"/>
          <a:ext cx="7077710" cy="4626837"/>
        </p:xfrm>
        <a:graphic>
          <a:graphicData uri="http://schemas.openxmlformats.org/drawingml/2006/table">
            <a:tbl>
              <a:tblPr/>
              <a:tblGrid>
                <a:gridCol w="35388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38855">
                  <a:extLst>
                    <a:ext uri="{9D8B030D-6E8A-4147-A177-3AD203B41FA5}">
                      <a16:colId xmlns:a16="http://schemas.microsoft.com/office/drawing/2014/main" val="3183314366"/>
                    </a:ext>
                  </a:extLst>
                </a:gridCol>
              </a:tblGrid>
              <a:tr h="398631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成功案例</a:t>
                      </a:r>
                      <a:endParaRPr lang="zh-CN" altLang="en-US" sz="1600" b="0" i="0" u="none" strike="noStrike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402" marR="8402" marT="840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28206">
                <a:tc>
                  <a:txBody>
                    <a:bodyPr/>
                    <a:lstStyle/>
                    <a:p>
                      <a:pPr algn="r" rtl="0" fontAlgn="ctr"/>
                      <a:endParaRPr lang="zh-CN" altLang="en-US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endParaRPr lang="zh-CN" altLang="en-US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9" name="Picture 2">
            <a:extLst>
              <a:ext uri="{FF2B5EF4-FFF2-40B4-BE49-F238E27FC236}">
                <a16:creationId xmlns:a16="http://schemas.microsoft.com/office/drawing/2014/main" id="{CAD55899-B3FF-4A4B-8283-D916C1C798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1228" y="1510210"/>
            <a:ext cx="3500860" cy="4088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51BEB65E-25EE-49AF-9B53-B00690BA95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8959" y="1589557"/>
            <a:ext cx="2924022" cy="3780000"/>
          </a:xfrm>
          <a:prstGeom prst="rect">
            <a:avLst/>
          </a:prstGeom>
        </p:spPr>
      </p:pic>
      <p:sp>
        <p:nvSpPr>
          <p:cNvPr id="21" name="Rounded Rectangle 12">
            <a:extLst>
              <a:ext uri="{FF2B5EF4-FFF2-40B4-BE49-F238E27FC236}">
                <a16:creationId xmlns:a16="http://schemas.microsoft.com/office/drawing/2014/main" id="{2AD59E60-89AD-4D1F-B8B2-A317E0A4C18A}"/>
              </a:ext>
            </a:extLst>
          </p:cNvPr>
          <p:cNvSpPr/>
          <p:nvPr/>
        </p:nvSpPr>
        <p:spPr bwMode="auto">
          <a:xfrm>
            <a:off x="820382" y="959089"/>
            <a:ext cx="2653603" cy="4626837"/>
          </a:xfrm>
          <a:prstGeom prst="roundRect">
            <a:avLst>
              <a:gd name="adj" fmla="val 0"/>
            </a:avLst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/>
        </p:spPr>
        <p:txBody>
          <a:bodyPr lIns="90478" tIns="44445" rIns="90478" bIns="44445"/>
          <a:lstStyle/>
          <a:p>
            <a:pPr marL="0" marR="0" lvl="0" indent="0" algn="l" defTabSz="914400" rtl="0" eaLnBrk="0" fontAlgn="base" latinLnBrk="0" hangingPunct="0">
              <a:lnSpc>
                <a:spcPct val="85000"/>
              </a:lnSpc>
              <a:spcBef>
                <a:spcPct val="35000"/>
              </a:spcBef>
              <a:spcAft>
                <a:spcPct val="0"/>
              </a:spcAft>
              <a:buClr>
                <a:srgbClr val="FFFFFF"/>
              </a:buClr>
              <a:buSzTx/>
              <a:buFontTx/>
              <a:buChar char="•"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8A53631-9BC3-48CD-BB5C-18F37F70BA26}"/>
              </a:ext>
            </a:extLst>
          </p:cNvPr>
          <p:cNvSpPr txBox="1"/>
          <p:nvPr/>
        </p:nvSpPr>
        <p:spPr>
          <a:xfrm>
            <a:off x="903463" y="1196264"/>
            <a:ext cx="94559" cy="338554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AEE6CF60-70D9-4606-8DDD-99421D9925A6}"/>
              </a:ext>
            </a:extLst>
          </p:cNvPr>
          <p:cNvSpPr/>
          <p:nvPr/>
        </p:nvSpPr>
        <p:spPr>
          <a:xfrm>
            <a:off x="998024" y="169427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加热模块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77C125AB-E22C-44FE-A581-75574F90A49A}"/>
              </a:ext>
            </a:extLst>
          </p:cNvPr>
          <p:cNvSpPr/>
          <p:nvPr/>
        </p:nvSpPr>
        <p:spPr>
          <a:xfrm>
            <a:off x="998024" y="1196264"/>
            <a:ext cx="10627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应用位置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8AA9111-77D0-4154-9545-5D0FE97D16F9}"/>
              </a:ext>
            </a:extLst>
          </p:cNvPr>
          <p:cNvSpPr txBox="1"/>
          <p:nvPr/>
        </p:nvSpPr>
        <p:spPr>
          <a:xfrm>
            <a:off x="903463" y="2159180"/>
            <a:ext cx="94559" cy="338554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08F7EB95-B8DF-46C0-978C-4E976C1EF087}"/>
              </a:ext>
            </a:extLst>
          </p:cNvPr>
          <p:cNvSpPr/>
          <p:nvPr/>
        </p:nvSpPr>
        <p:spPr>
          <a:xfrm>
            <a:off x="998024" y="2657191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检测加热电流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调节加热功率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E1E681A6-9120-455E-8698-1E5B8F04AEF0}"/>
              </a:ext>
            </a:extLst>
          </p:cNvPr>
          <p:cNvSpPr/>
          <p:nvPr/>
        </p:nvSpPr>
        <p:spPr>
          <a:xfrm>
            <a:off x="998024" y="2159180"/>
            <a:ext cx="6290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2E439F6-15DE-4FD4-9610-575F762F61B8}"/>
              </a:ext>
            </a:extLst>
          </p:cNvPr>
          <p:cNvSpPr txBox="1"/>
          <p:nvPr/>
        </p:nvSpPr>
        <p:spPr>
          <a:xfrm>
            <a:off x="903463" y="3383525"/>
            <a:ext cx="94559" cy="338554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870A36EC-ACF0-4AD5-BC39-6B154A752D60}"/>
              </a:ext>
            </a:extLst>
          </p:cNvPr>
          <p:cNvSpPr/>
          <p:nvPr/>
        </p:nvSpPr>
        <p:spPr>
          <a:xfrm>
            <a:off x="1002751" y="3881536"/>
            <a:ext cx="24150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MT9223CT-20BR5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5E719906-C5EA-407D-A70F-E18923A4CB7E}"/>
              </a:ext>
            </a:extLst>
          </p:cNvPr>
          <p:cNvSpPr/>
          <p:nvPr/>
        </p:nvSpPr>
        <p:spPr>
          <a:xfrm>
            <a:off x="998024" y="3383525"/>
            <a:ext cx="10627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推荐型号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4FE97A1-F6AB-480C-8B6A-1243E9FFAF55}"/>
              </a:ext>
            </a:extLst>
          </p:cNvPr>
          <p:cNvSpPr txBox="1"/>
          <p:nvPr/>
        </p:nvSpPr>
        <p:spPr>
          <a:xfrm>
            <a:off x="901316" y="4347293"/>
            <a:ext cx="94559" cy="338554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4F42415D-E0EC-43F7-AE0F-F0A80146A4D3}"/>
              </a:ext>
            </a:extLst>
          </p:cNvPr>
          <p:cNvSpPr/>
          <p:nvPr/>
        </p:nvSpPr>
        <p:spPr>
          <a:xfrm>
            <a:off x="1000604" y="4780909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自带隔离，检测精度高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响应速度快，实时反馈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0711AAC9-06D3-4649-9E3D-3E7A6C57222B}"/>
              </a:ext>
            </a:extLst>
          </p:cNvPr>
          <p:cNvSpPr/>
          <p:nvPr/>
        </p:nvSpPr>
        <p:spPr>
          <a:xfrm>
            <a:off x="995877" y="4347293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优点</a:t>
            </a:r>
          </a:p>
        </p:txBody>
      </p:sp>
    </p:spTree>
    <p:extLst>
      <p:ext uri="{BB962C8B-B14F-4D97-AF65-F5344CB8AC3E}">
        <p14:creationId xmlns:p14="http://schemas.microsoft.com/office/powerpoint/2010/main" val="4964521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2DBE81-EF9A-42D7-AD97-10C1F3B5EF7E}" type="slidenum">
              <a:rPr lang="zh-CN" altLang="en-US" smtClean="0"/>
              <a:t>14</a:t>
            </a:fld>
            <a:endParaRPr lang="zh-CN" altLang="en-US"/>
          </a:p>
        </p:txBody>
      </p:sp>
      <p:sp>
        <p:nvSpPr>
          <p:cNvPr id="75" name="文本框 74"/>
          <p:cNvSpPr txBox="1"/>
          <p:nvPr/>
        </p:nvSpPr>
        <p:spPr>
          <a:xfrm>
            <a:off x="851535" y="332740"/>
            <a:ext cx="2031325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商用变频空调</a:t>
            </a:r>
          </a:p>
        </p:txBody>
      </p:sp>
      <p:graphicFrame>
        <p:nvGraphicFramePr>
          <p:cNvPr id="17" name="表格 16">
            <a:extLst>
              <a:ext uri="{FF2B5EF4-FFF2-40B4-BE49-F238E27FC236}">
                <a16:creationId xmlns:a16="http://schemas.microsoft.com/office/drawing/2014/main" id="{7B70FCD6-A62B-4794-8438-608D6307AE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9678894"/>
              </p:ext>
            </p:extLst>
          </p:nvPr>
        </p:nvGraphicFramePr>
        <p:xfrm>
          <a:off x="4350136" y="959089"/>
          <a:ext cx="7077710" cy="4626837"/>
        </p:xfrm>
        <a:graphic>
          <a:graphicData uri="http://schemas.openxmlformats.org/drawingml/2006/table">
            <a:tbl>
              <a:tblPr/>
              <a:tblGrid>
                <a:gridCol w="35388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38855">
                  <a:extLst>
                    <a:ext uri="{9D8B030D-6E8A-4147-A177-3AD203B41FA5}">
                      <a16:colId xmlns:a16="http://schemas.microsoft.com/office/drawing/2014/main" val="3183314366"/>
                    </a:ext>
                  </a:extLst>
                </a:gridCol>
              </a:tblGrid>
              <a:tr h="398631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成功案例</a:t>
                      </a:r>
                      <a:endParaRPr lang="zh-CN" altLang="en-US" sz="1600" b="0" i="0" u="none" strike="noStrike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402" marR="8402" marT="840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28206">
                <a:tc>
                  <a:txBody>
                    <a:bodyPr/>
                    <a:lstStyle/>
                    <a:p>
                      <a:pPr algn="r" rtl="0" fontAlgn="ctr"/>
                      <a:endParaRPr lang="zh-CN" altLang="en-US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endParaRPr lang="zh-CN" altLang="en-US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8" name="图片 17">
            <a:extLst>
              <a:ext uri="{FF2B5EF4-FFF2-40B4-BE49-F238E27FC236}">
                <a16:creationId xmlns:a16="http://schemas.microsoft.com/office/drawing/2014/main" id="{71693624-86A2-4E18-A053-0414A9E4A0F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6000" y="2199441"/>
            <a:ext cx="4320000" cy="2435212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A960D9A9-03D9-4737-B685-DD66C10A6F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26020" y="1530625"/>
            <a:ext cx="2839056" cy="3780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7D3E0F8B-4E84-4D0F-A1C6-E99C0009BA2C}"/>
              </a:ext>
            </a:extLst>
          </p:cNvPr>
          <p:cNvGrpSpPr/>
          <p:nvPr/>
        </p:nvGrpSpPr>
        <p:grpSpPr>
          <a:xfrm>
            <a:off x="792287" y="959089"/>
            <a:ext cx="2653603" cy="4626837"/>
            <a:chOff x="792287" y="959089"/>
            <a:chExt cx="2653603" cy="4626837"/>
          </a:xfrm>
        </p:grpSpPr>
        <p:sp>
          <p:nvSpPr>
            <p:cNvPr id="21" name="Rounded Rectangle 12">
              <a:extLst>
                <a:ext uri="{FF2B5EF4-FFF2-40B4-BE49-F238E27FC236}">
                  <a16:creationId xmlns:a16="http://schemas.microsoft.com/office/drawing/2014/main" id="{BE5A227F-CC03-4105-AB6E-949DAE4FA429}"/>
                </a:ext>
              </a:extLst>
            </p:cNvPr>
            <p:cNvSpPr/>
            <p:nvPr/>
          </p:nvSpPr>
          <p:spPr bwMode="auto">
            <a:xfrm>
              <a:off x="792287" y="959089"/>
              <a:ext cx="2653603" cy="4626837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/>
          </p:spPr>
          <p:txBody>
            <a:bodyPr lIns="90478" tIns="44445" rIns="90478" bIns="44445"/>
            <a:lstStyle/>
            <a:p>
              <a:pPr marL="0" marR="0" lvl="0" indent="0" algn="l" defTabSz="914400" rtl="0" eaLnBrk="0" fontAlgn="base" latinLnBrk="0" hangingPunct="0">
                <a:lnSpc>
                  <a:spcPct val="85000"/>
                </a:lnSpc>
                <a:spcBef>
                  <a:spcPct val="35000"/>
                </a:spcBef>
                <a:spcAft>
                  <a:spcPct val="0"/>
                </a:spcAft>
                <a:buClr>
                  <a:srgbClr val="FFFFFF"/>
                </a:buClr>
                <a:buSzTx/>
                <a:buFontTx/>
                <a:buChar char="•"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2A81BED-4D94-4957-88DE-70B5D7C088D1}"/>
                </a:ext>
              </a:extLst>
            </p:cNvPr>
            <p:cNvSpPr txBox="1"/>
            <p:nvPr/>
          </p:nvSpPr>
          <p:spPr>
            <a:xfrm>
              <a:off x="903463" y="1196265"/>
              <a:ext cx="94559" cy="338554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756C596D-FA4F-4ED2-83ED-AA305E33EDF3}"/>
                </a:ext>
              </a:extLst>
            </p:cNvPr>
            <p:cNvSpPr/>
            <p:nvPr/>
          </p:nvSpPr>
          <p:spPr>
            <a:xfrm>
              <a:off x="998024" y="1642760"/>
              <a:ext cx="8771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逆变器</a:t>
              </a: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FDEC2E92-74F7-4A86-BC91-F02B13270822}"/>
                </a:ext>
              </a:extLst>
            </p:cNvPr>
            <p:cNvSpPr/>
            <p:nvPr/>
          </p:nvSpPr>
          <p:spPr>
            <a:xfrm>
              <a:off x="998024" y="1196265"/>
              <a:ext cx="106279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应用位置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35A9DCD-A6F1-4321-916C-1B46886805D9}"/>
                </a:ext>
              </a:extLst>
            </p:cNvPr>
            <p:cNvSpPr txBox="1"/>
            <p:nvPr/>
          </p:nvSpPr>
          <p:spPr>
            <a:xfrm>
              <a:off x="903463" y="2223576"/>
              <a:ext cx="94559" cy="338554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623D5311-2CA8-446B-979A-626127604522}"/>
                </a:ext>
              </a:extLst>
            </p:cNvPr>
            <p:cNvSpPr/>
            <p:nvPr/>
          </p:nvSpPr>
          <p:spPr>
            <a:xfrm>
              <a:off x="998024" y="2670071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逆变相电流检测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CA337BDE-8FD8-4007-A285-23B29F785555}"/>
                </a:ext>
              </a:extLst>
            </p:cNvPr>
            <p:cNvSpPr/>
            <p:nvPr/>
          </p:nvSpPr>
          <p:spPr>
            <a:xfrm>
              <a:off x="998024" y="2223576"/>
              <a:ext cx="62900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功能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7DE74D5-764D-4FE8-A115-50F3DD92486B}"/>
                </a:ext>
              </a:extLst>
            </p:cNvPr>
            <p:cNvSpPr txBox="1"/>
            <p:nvPr/>
          </p:nvSpPr>
          <p:spPr>
            <a:xfrm>
              <a:off x="903463" y="3357768"/>
              <a:ext cx="94559" cy="338554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F86C0D3E-1732-4697-924B-1276451F63C0}"/>
                </a:ext>
              </a:extLst>
            </p:cNvPr>
            <p:cNvSpPr/>
            <p:nvPr/>
          </p:nvSpPr>
          <p:spPr>
            <a:xfrm>
              <a:off x="1002751" y="3855779"/>
              <a:ext cx="228460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MT9223CT-30BR5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4C2D5A22-ACEE-442F-90F5-64AFF235DA9E}"/>
                </a:ext>
              </a:extLst>
            </p:cNvPr>
            <p:cNvSpPr/>
            <p:nvPr/>
          </p:nvSpPr>
          <p:spPr>
            <a:xfrm>
              <a:off x="998024" y="3357768"/>
              <a:ext cx="106279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推荐型号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7A771A1-22B6-4FD1-B28E-0F9E78DD96B7}"/>
                </a:ext>
              </a:extLst>
            </p:cNvPr>
            <p:cNvSpPr txBox="1"/>
            <p:nvPr/>
          </p:nvSpPr>
          <p:spPr>
            <a:xfrm>
              <a:off x="901316" y="4450326"/>
              <a:ext cx="94559" cy="338554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1C0D3C1A-7F22-492C-8D00-2CA782163938}"/>
                </a:ext>
              </a:extLst>
            </p:cNvPr>
            <p:cNvSpPr/>
            <p:nvPr/>
          </p:nvSpPr>
          <p:spPr>
            <a:xfrm>
              <a:off x="1000604" y="4986974"/>
              <a:ext cx="226215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隔离检测，应用简单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E17F32C2-7894-4EDB-BE6D-9459C9450020}"/>
                </a:ext>
              </a:extLst>
            </p:cNvPr>
            <p:cNvSpPr/>
            <p:nvPr/>
          </p:nvSpPr>
          <p:spPr>
            <a:xfrm>
              <a:off x="995877" y="4450326"/>
              <a:ext cx="59503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优点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66637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231005" y="3766820"/>
            <a:ext cx="4274820" cy="1102360"/>
            <a:chOff x="7045667" y="3772413"/>
            <a:chExt cx="3194050" cy="823912"/>
          </a:xfrm>
        </p:grpSpPr>
        <p:sp>
          <p:nvSpPr>
            <p:cNvPr id="21" name="文本占位符 6"/>
            <p:cNvSpPr txBox="1"/>
            <p:nvPr/>
          </p:nvSpPr>
          <p:spPr bwMode="auto">
            <a:xfrm>
              <a:off x="7945780" y="3772413"/>
              <a:ext cx="2293937" cy="823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normAutofit/>
            </a:bodyPr>
            <a:lstStyle>
              <a:lvl1pPr marL="0" indent="0" algn="ctr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500" b="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defRPr>
              </a:lvl1pPr>
              <a:lvl2pPr marL="457200" indent="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400" kern="1200">
                  <a:solidFill>
                    <a:srgbClr val="404040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defRPr>
              </a:lvl2pPr>
              <a:lvl3pPr marL="914400" indent="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000" kern="1200">
                  <a:solidFill>
                    <a:srgbClr val="404040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defRPr>
              </a:lvl3pPr>
              <a:lvl4pPr marL="1371600" indent="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kern="1200">
                  <a:solidFill>
                    <a:srgbClr val="404040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defRPr>
              </a:lvl4pPr>
              <a:lvl5pPr marL="1828800" indent="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kern="1200">
                  <a:solidFill>
                    <a:srgbClr val="404040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Shanghai MagnTek Microelectronics Inc.</a:t>
              </a:r>
            </a:p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Tel. 021-20965129</a:t>
              </a:r>
            </a:p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E-mail. info@magntek.com.cn</a:t>
              </a:r>
            </a:p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Web. www.magntek.com.cn</a:t>
              </a: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7882280" y="3815275"/>
              <a:ext cx="0" cy="7381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pic>
          <p:nvPicPr>
            <p:cNvPr id="23" name="图片 1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45667" y="3815275"/>
              <a:ext cx="738188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6359" y="1447385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233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en-US" sz="3600" b="1" dirty="0">
              <a:solidFill>
                <a:srgbClr val="F233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1076620" y="2230851"/>
            <a:ext cx="2502535" cy="257810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normAutofit/>
          </a:bodyPr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9" name="文本框 20"/>
          <p:cNvSpPr txBox="1"/>
          <p:nvPr/>
        </p:nvSpPr>
        <p:spPr>
          <a:xfrm>
            <a:off x="1831260" y="2441134"/>
            <a:ext cx="8883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800" b="1" dirty="0">
                <a:solidFill>
                  <a:srgbClr val="D02A32"/>
                </a:solidFill>
                <a:latin typeface="Agency FB" panose="020B0503020202020204" pitchFamily="34" charset="0"/>
              </a:rPr>
              <a:t>/01</a:t>
            </a:r>
            <a:endParaRPr lang="zh-CN" altLang="en-US" sz="4800" b="1" dirty="0">
              <a:solidFill>
                <a:srgbClr val="D02A32"/>
              </a:solidFill>
              <a:latin typeface="Agency FB" panose="020B0503020202020204" pitchFamily="34" charset="0"/>
            </a:endParaRPr>
          </a:p>
        </p:txBody>
      </p:sp>
      <p:sp>
        <p:nvSpPr>
          <p:cNvPr id="20" name="文本框 21"/>
          <p:cNvSpPr txBox="1"/>
          <p:nvPr/>
        </p:nvSpPr>
        <p:spPr>
          <a:xfrm>
            <a:off x="1779154" y="3205228"/>
            <a:ext cx="1340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sym typeface="Noto Sans S Chinese Regular" charset="0"/>
              </a:rPr>
              <a:t>电流</a:t>
            </a:r>
            <a:r>
              <a:rPr lang="en-US" altLang="zh-CN" b="1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sym typeface="Noto Sans S Chinese Regular" charset="0"/>
              </a:rPr>
              <a:t>IC</a:t>
            </a:r>
            <a:r>
              <a:rPr lang="zh-CN" altLang="en-US" b="1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sym typeface="Noto Sans S Chinese Regular" charset="0"/>
              </a:rPr>
              <a:t>简介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占位符 5"/>
          <p:cNvSpPr txBox="1"/>
          <p:nvPr/>
        </p:nvSpPr>
        <p:spPr>
          <a:xfrm>
            <a:off x="1810111" y="3663380"/>
            <a:ext cx="1620957" cy="101355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50000"/>
              </a:lnSpc>
              <a:buFont typeface="Wingdings" panose="05000000000000000000" pitchFamily="2" charset="2"/>
              <a:buChar char="n"/>
              <a:defRPr/>
            </a:pPr>
            <a:r>
              <a:rPr lang="zh-CN" altLang="en-US" sz="12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cs typeface="Noto Sans S Chinese Regular" charset="0"/>
                <a:sym typeface="Noto Sans S Chinese Regular" charset="0"/>
              </a:rPr>
              <a:t>工作原理 </a:t>
            </a:r>
            <a:endParaRPr lang="en-US" altLang="zh-CN" sz="1200" dirty="0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  <a:cs typeface="Noto Sans S Chinese Regular" charset="0"/>
              <a:sym typeface="Noto Sans S Chinese Regular" charset="0"/>
            </a:endParaRPr>
          </a:p>
          <a:p>
            <a:pPr>
              <a:lnSpc>
                <a:spcPct val="50000"/>
              </a:lnSpc>
              <a:buFont typeface="Wingdings" panose="05000000000000000000" pitchFamily="2" charset="2"/>
              <a:buChar char="n"/>
              <a:defRPr/>
            </a:pPr>
            <a:r>
              <a:rPr lang="zh-CN" altLang="en-US" sz="12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cs typeface="Noto Sans S Chinese Regular" charset="0"/>
                <a:sym typeface="Noto Sans S Chinese Regular" charset="0"/>
              </a:rPr>
              <a:t>特点介绍</a:t>
            </a:r>
            <a:endParaRPr lang="en-US" altLang="zh-CN" sz="1200" dirty="0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  <a:cs typeface="Noto Sans S Chinese Regular" charset="0"/>
              <a:sym typeface="Noto Sans S Chinese Regular" charset="0"/>
            </a:endParaRPr>
          </a:p>
          <a:p>
            <a:pPr>
              <a:lnSpc>
                <a:spcPct val="50000"/>
              </a:lnSpc>
              <a:buFont typeface="Wingdings" panose="05000000000000000000" pitchFamily="2" charset="2"/>
              <a:buChar char="n"/>
              <a:defRPr/>
            </a:pPr>
            <a:r>
              <a:rPr lang="en-US" altLang="zh-CN" sz="12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cs typeface="Noto Sans S Chinese Regular" charset="0"/>
                <a:sym typeface="Noto Sans S Chinese Regular" charset="0"/>
              </a:rPr>
              <a:t>MT9221/3</a:t>
            </a:r>
          </a:p>
          <a:p>
            <a:pPr>
              <a:lnSpc>
                <a:spcPct val="50000"/>
              </a:lnSpc>
              <a:buFont typeface="Wingdings" panose="05000000000000000000" pitchFamily="2" charset="2"/>
              <a:buChar char="n"/>
              <a:defRPr/>
            </a:pPr>
            <a:r>
              <a:rPr lang="en-US" altLang="zh-CN" sz="12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cs typeface="Noto Sans S Chinese Regular" charset="0"/>
                <a:sym typeface="Noto Sans S Chinese Regular" charset="0"/>
              </a:rPr>
              <a:t>MT9222</a:t>
            </a:r>
          </a:p>
        </p:txBody>
      </p:sp>
      <p:sp>
        <p:nvSpPr>
          <p:cNvPr id="22" name="矩形 21"/>
          <p:cNvSpPr/>
          <p:nvPr/>
        </p:nvSpPr>
        <p:spPr bwMode="auto">
          <a:xfrm>
            <a:off x="6163555" y="2230851"/>
            <a:ext cx="2502000" cy="257810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normAutofit/>
          </a:bodyPr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3" name="文本框 25"/>
          <p:cNvSpPr txBox="1"/>
          <p:nvPr/>
        </p:nvSpPr>
        <p:spPr>
          <a:xfrm>
            <a:off x="6938549" y="2444944"/>
            <a:ext cx="10150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800" b="1" dirty="0">
                <a:solidFill>
                  <a:srgbClr val="D02A32"/>
                </a:solidFill>
                <a:latin typeface="Agency FB" panose="020B0503020202020204" pitchFamily="34" charset="0"/>
              </a:rPr>
              <a:t>/02</a:t>
            </a:r>
            <a:endParaRPr lang="zh-CN" altLang="en-US" sz="4800" b="1" dirty="0">
              <a:solidFill>
                <a:srgbClr val="D02A32"/>
              </a:solidFill>
              <a:latin typeface="Agency FB" panose="020B0503020202020204" pitchFamily="34" charset="0"/>
            </a:endParaRPr>
          </a:p>
        </p:txBody>
      </p:sp>
      <p:sp>
        <p:nvSpPr>
          <p:cNvPr id="24" name="文本框 26"/>
          <p:cNvSpPr txBox="1"/>
          <p:nvPr/>
        </p:nvSpPr>
        <p:spPr>
          <a:xfrm>
            <a:off x="6939358" y="32083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sym typeface="Noto Sans S Chinese Regular" charset="0"/>
              </a:rPr>
              <a:t>应用介绍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占位符 5"/>
          <p:cNvSpPr txBox="1"/>
          <p:nvPr/>
        </p:nvSpPr>
        <p:spPr>
          <a:xfrm>
            <a:off x="6940044" y="3667190"/>
            <a:ext cx="1620957" cy="120032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50000"/>
              </a:lnSpc>
              <a:buFont typeface="Wingdings" panose="05000000000000000000" pitchFamily="2" charset="2"/>
              <a:buChar char="n"/>
              <a:defRPr/>
            </a:pPr>
            <a:r>
              <a:rPr lang="zh-CN" altLang="en-US" sz="12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cs typeface="Noto Sans S Chinese Regular" charset="0"/>
                <a:sym typeface="Noto Sans S Chinese Regular" charset="0"/>
              </a:rPr>
              <a:t>空气炸锅机</a:t>
            </a:r>
            <a:endParaRPr lang="en-US" altLang="zh-CN" sz="1200" dirty="0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  <a:cs typeface="Noto Sans S Chinese Regular" charset="0"/>
              <a:sym typeface="Noto Sans S Chinese Regular" charset="0"/>
            </a:endParaRPr>
          </a:p>
          <a:p>
            <a:pPr>
              <a:lnSpc>
                <a:spcPct val="50000"/>
              </a:lnSpc>
              <a:buFont typeface="Wingdings" panose="05000000000000000000" pitchFamily="2" charset="2"/>
              <a:buChar char="n"/>
              <a:defRPr/>
            </a:pPr>
            <a:r>
              <a:rPr lang="zh-CN" altLang="en-US" sz="12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cs typeface="Noto Sans S Chinese Regular" charset="0"/>
                <a:sym typeface="Noto Sans S Chinese Regular" charset="0"/>
              </a:rPr>
              <a:t>智能料理机</a:t>
            </a:r>
            <a:endParaRPr lang="en-US" altLang="zh-CN" sz="1200" dirty="0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  <a:cs typeface="Noto Sans S Chinese Regular" charset="0"/>
              <a:sym typeface="Noto Sans S Chinese Regular" charset="0"/>
            </a:endParaRPr>
          </a:p>
          <a:p>
            <a:pPr>
              <a:lnSpc>
                <a:spcPct val="50000"/>
              </a:lnSpc>
              <a:buFont typeface="Wingdings" panose="05000000000000000000" pitchFamily="2" charset="2"/>
              <a:buChar char="n"/>
              <a:defRPr/>
            </a:pPr>
            <a:r>
              <a:rPr lang="zh-CN" altLang="en-US" sz="12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cs typeface="Noto Sans S Chinese Regular" charset="0"/>
                <a:sym typeface="Noto Sans S Chinese Regular" charset="0"/>
              </a:rPr>
              <a:t>洗   地    机 </a:t>
            </a:r>
            <a:endParaRPr lang="en-US" altLang="zh-CN" sz="1200" dirty="0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  <a:cs typeface="Noto Sans S Chinese Regular" charset="0"/>
              <a:sym typeface="Noto Sans S Chinese Regular" charset="0"/>
            </a:endParaRPr>
          </a:p>
          <a:p>
            <a:pPr>
              <a:lnSpc>
                <a:spcPct val="50000"/>
              </a:lnSpc>
              <a:buFont typeface="Wingdings" panose="05000000000000000000" pitchFamily="2" charset="2"/>
              <a:buChar char="n"/>
              <a:defRPr/>
            </a:pPr>
            <a:r>
              <a:rPr lang="zh-CN" altLang="en-US" sz="12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cs typeface="Noto Sans S Chinese Regular" charset="0"/>
                <a:sym typeface="Noto Sans S Chinese Regular" charset="0"/>
              </a:rPr>
              <a:t>商用变频空调</a:t>
            </a:r>
            <a:endParaRPr lang="en-US" altLang="zh-CN" sz="1200" dirty="0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  <a:cs typeface="Noto Sans S Chinese Regular" charset="0"/>
              <a:sym typeface="Noto Sans S Chinese Regular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2"/>
          <p:cNvSpPr txBox="1"/>
          <p:nvPr/>
        </p:nvSpPr>
        <p:spPr>
          <a:xfrm>
            <a:off x="1123997" y="1723465"/>
            <a:ext cx="12426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7200" b="1" dirty="0">
                <a:solidFill>
                  <a:srgbClr val="D02A32"/>
                </a:solidFill>
                <a:latin typeface="Agency FB" panose="020B0503020202020204" pitchFamily="34" charset="0"/>
              </a:rPr>
              <a:t>/01</a:t>
            </a:r>
            <a:endParaRPr lang="zh-CN" altLang="en-US" sz="7200" b="1" dirty="0">
              <a:solidFill>
                <a:srgbClr val="D02A32"/>
              </a:solidFill>
              <a:latin typeface="Agency FB" panose="020B0503020202020204" pitchFamily="34" charset="0"/>
            </a:endParaRPr>
          </a:p>
        </p:txBody>
      </p:sp>
      <p:sp>
        <p:nvSpPr>
          <p:cNvPr id="7" name="文本框 13"/>
          <p:cNvSpPr txBox="1"/>
          <p:nvPr/>
        </p:nvSpPr>
        <p:spPr>
          <a:xfrm>
            <a:off x="1123997" y="2794492"/>
            <a:ext cx="25763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MT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电流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IC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简介</a:t>
            </a:r>
          </a:p>
        </p:txBody>
      </p:sp>
      <p:sp>
        <p:nvSpPr>
          <p:cNvPr id="8" name="文本占位符 5"/>
          <p:cNvSpPr txBox="1"/>
          <p:nvPr/>
        </p:nvSpPr>
        <p:spPr>
          <a:xfrm>
            <a:off x="1112299" y="3317712"/>
            <a:ext cx="4414157" cy="46831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工作原理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 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特点介绍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MT9221/3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 MT9222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2DBE81-EF9A-42D7-AD97-10C1F3B5EF7E}" type="slidenum">
              <a:rPr lang="zh-CN" altLang="en-US" smtClean="0"/>
              <a:t>4</a:t>
            </a:fld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47C6EC5-C3CD-4921-BFF5-C057A5278158}"/>
              </a:ext>
            </a:extLst>
          </p:cNvPr>
          <p:cNvSpPr txBox="1"/>
          <p:nvPr/>
        </p:nvSpPr>
        <p:spPr>
          <a:xfrm>
            <a:off x="851535" y="332740"/>
            <a:ext cx="4456669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一体式电流传感器</a:t>
            </a:r>
            <a:r>
              <a:rPr lang="en-US" altLang="zh-CN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IC--</a:t>
            </a:r>
            <a:r>
              <a:rPr lang="zh-CN" altLang="en-US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工作原理</a:t>
            </a:r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9CEC7614-2454-4970-9148-E2B0F65BBA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1535" y="805021"/>
            <a:ext cx="11124836" cy="145393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1800" b="1" dirty="0"/>
              <a:t>一体式电流检测芯片：</a:t>
            </a:r>
            <a:r>
              <a:rPr lang="zh-CN" altLang="en-US" sz="1800" dirty="0"/>
              <a:t>将芯片串接在被测电流回路中，通过在芯片中直接集成“磁路”，可以方便的将被测交直流信号转化为磁型号，再利用“霍尔效应原理”，将磁信号转化为与电流成比例的电压信号，再通过芯片内部的校准及温度补偿模块将输出校准到常温</a:t>
            </a:r>
            <a:r>
              <a:rPr lang="en-US" altLang="zh-CN" sz="1800" dirty="0"/>
              <a:t>±1%</a:t>
            </a:r>
            <a:r>
              <a:rPr lang="zh-CN" altLang="en-US" sz="1800" dirty="0"/>
              <a:t>，全温</a:t>
            </a:r>
            <a:r>
              <a:rPr lang="en-US" altLang="zh-CN" sz="1800" dirty="0"/>
              <a:t>±2.5%</a:t>
            </a:r>
            <a:r>
              <a:rPr lang="zh-CN" altLang="en-US" sz="1800" dirty="0"/>
              <a:t>以内的检测精度。</a:t>
            </a:r>
            <a:endParaRPr lang="en-US" altLang="zh-CN" sz="1800" dirty="0"/>
          </a:p>
        </p:txBody>
      </p:sp>
      <p:pic>
        <p:nvPicPr>
          <p:cNvPr id="9" name="电流传感器原理">
            <a:hlinkClick r:id="" action="ppaction://media"/>
            <a:extLst>
              <a:ext uri="{FF2B5EF4-FFF2-40B4-BE49-F238E27FC236}">
                <a16:creationId xmlns:a16="http://schemas.microsoft.com/office/drawing/2014/main" id="{C1952CBE-CF61-4B34-95AC-56A4D2FEFEC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12113" t="12208" r="9835" b="3733"/>
          <a:stretch>
            <a:fillRect/>
          </a:stretch>
        </p:blipFill>
        <p:spPr>
          <a:xfrm>
            <a:off x="927970" y="2299398"/>
            <a:ext cx="5440319" cy="3326859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4F1E1C83-35C2-4BDD-9DDC-9404E63CECC3}"/>
              </a:ext>
            </a:extLst>
          </p:cNvPr>
          <p:cNvGrpSpPr/>
          <p:nvPr/>
        </p:nvGrpSpPr>
        <p:grpSpPr>
          <a:xfrm>
            <a:off x="7493744" y="2636662"/>
            <a:ext cx="4005024" cy="2989595"/>
            <a:chOff x="7104000" y="3133018"/>
            <a:chExt cx="4005024" cy="2989595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C52BFC0-46E8-4310-BA6F-0E8EF9F2287F}"/>
                </a:ext>
              </a:extLst>
            </p:cNvPr>
            <p:cNvSpPr txBox="1"/>
            <p:nvPr/>
          </p:nvSpPr>
          <p:spPr>
            <a:xfrm>
              <a:off x="7221997" y="5784059"/>
              <a:ext cx="3887027" cy="3385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一体式电流传感器芯片（内置磁路）</a:t>
              </a:r>
            </a:p>
          </p:txBody>
        </p:sp>
        <p:sp>
          <p:nvSpPr>
            <p:cNvPr id="12" name="TextBox 10">
              <a:extLst>
                <a:ext uri="{FF2B5EF4-FFF2-40B4-BE49-F238E27FC236}">
                  <a16:creationId xmlns:a16="http://schemas.microsoft.com/office/drawing/2014/main" id="{C1C0496E-1743-475C-AB59-91AE75EA77C5}"/>
                </a:ext>
              </a:extLst>
            </p:cNvPr>
            <p:cNvSpPr txBox="1"/>
            <p:nvPr/>
          </p:nvSpPr>
          <p:spPr>
            <a:xfrm>
              <a:off x="7221998" y="5445505"/>
              <a:ext cx="940904" cy="338554"/>
            </a:xfrm>
            <a:prstGeom prst="rect">
              <a:avLst/>
            </a:prstGeom>
            <a:solidFill>
              <a:srgbClr val="D33F35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+mn-ea"/>
                  <a:ea typeface="+mn-ea"/>
                </a:rPr>
                <a:t>MT922X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39F255A9-DC8C-4F9C-8654-C3F568AE1864}"/>
                </a:ext>
              </a:extLst>
            </p:cNvPr>
            <p:cNvSpPr txBox="1"/>
            <p:nvPr/>
          </p:nvSpPr>
          <p:spPr>
            <a:xfrm>
              <a:off x="10104296" y="3133018"/>
              <a:ext cx="1004728" cy="338554"/>
            </a:xfrm>
            <a:prstGeom prst="rect">
              <a:avLst/>
            </a:prstGeom>
            <a:solidFill>
              <a:srgbClr val="D33F35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0~65A</a:t>
              </a:r>
              <a:endParaRPr lang="en-US" altLang="zh-CN" sz="16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7F90290D-D49F-4D50-A4AA-25A7750DBD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303" t="36237" r="6173" b="4802"/>
            <a:stretch>
              <a:fillRect/>
            </a:stretch>
          </p:blipFill>
          <p:spPr>
            <a:xfrm>
              <a:off x="8074885" y="4432001"/>
              <a:ext cx="1277704" cy="1013504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A035094C-A95A-4920-ABFF-AE7B297F378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4000" y="3302295"/>
              <a:ext cx="1377045" cy="1161748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DA3EE11B-1C1B-49EC-AB27-ED1E941248A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46429" y="3570952"/>
              <a:ext cx="2162595" cy="183083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37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E1978C1-2FCA-4547-98A8-2E4D37844929}"/>
              </a:ext>
            </a:extLst>
          </p:cNvPr>
          <p:cNvSpPr txBox="1"/>
          <p:nvPr/>
        </p:nvSpPr>
        <p:spPr>
          <a:xfrm>
            <a:off x="851535" y="332740"/>
            <a:ext cx="4456669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一体式电流传感器</a:t>
            </a:r>
            <a:r>
              <a:rPr lang="en-US" altLang="zh-CN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IC--</a:t>
            </a:r>
            <a:r>
              <a:rPr lang="zh-CN" altLang="en-US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特点介绍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062F0F0-1A4C-48F5-BAAD-82480DDB9C4A}"/>
              </a:ext>
            </a:extLst>
          </p:cNvPr>
          <p:cNvGrpSpPr>
            <a:grpSpLocks noChangeAspect="1"/>
          </p:cNvGrpSpPr>
          <p:nvPr/>
        </p:nvGrpSpPr>
        <p:grpSpPr>
          <a:xfrm>
            <a:off x="1467285" y="2601183"/>
            <a:ext cx="2779626" cy="2880000"/>
            <a:chOff x="963334" y="2999208"/>
            <a:chExt cx="2480906" cy="2570493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B63E6A76-8EB2-4801-8378-9BB6DC97B4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1602" y="3379761"/>
              <a:ext cx="2243699" cy="1892904"/>
            </a:xfrm>
            <a:prstGeom prst="rect">
              <a:avLst/>
            </a:prstGeom>
          </p:spPr>
        </p:pic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8A47A9D3-EB18-4133-8D71-962407A59A13}"/>
                </a:ext>
              </a:extLst>
            </p:cNvPr>
            <p:cNvCxnSpPr/>
            <p:nvPr/>
          </p:nvCxnSpPr>
          <p:spPr>
            <a:xfrm flipV="1">
              <a:off x="2087880" y="2999208"/>
              <a:ext cx="300186" cy="42433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F6B2C4CC-031C-48CC-9FB0-FC8C3261A3F5}"/>
                </a:ext>
              </a:extLst>
            </p:cNvPr>
            <p:cNvCxnSpPr/>
            <p:nvPr/>
          </p:nvCxnSpPr>
          <p:spPr>
            <a:xfrm flipV="1">
              <a:off x="3092340" y="3467596"/>
              <a:ext cx="351900" cy="54552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箭头连接符 9">
              <a:extLst>
                <a:ext uri="{FF2B5EF4-FFF2-40B4-BE49-F238E27FC236}">
                  <a16:creationId xmlns:a16="http://schemas.microsoft.com/office/drawing/2014/main" id="{DCCE44F8-29DD-43B5-BF66-6E3238BDDFBC}"/>
                </a:ext>
              </a:extLst>
            </p:cNvPr>
            <p:cNvCxnSpPr/>
            <p:nvPr/>
          </p:nvCxnSpPr>
          <p:spPr>
            <a:xfrm>
              <a:off x="2238691" y="3211374"/>
              <a:ext cx="1060779" cy="466166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8262B3A-5998-4356-8A26-2FF3AC4BFD52}"/>
                </a:ext>
              </a:extLst>
            </p:cNvPr>
            <p:cNvSpPr txBox="1"/>
            <p:nvPr/>
          </p:nvSpPr>
          <p:spPr>
            <a:xfrm rot="1412607">
              <a:off x="2540280" y="3095514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000" b="1" dirty="0">
                  <a:solidFill>
                    <a:srgbClr val="D02A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空气间隙</a:t>
              </a:r>
              <a:endParaRPr lang="en-US" altLang="zh-CN" sz="1000" b="1" dirty="0">
                <a:solidFill>
                  <a:srgbClr val="D02A3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zh-CN" sz="1000" b="1" dirty="0">
                  <a:solidFill>
                    <a:srgbClr val="D02A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3.9mm</a:t>
              </a:r>
              <a:endParaRPr lang="zh-CN" altLang="en-US" sz="1000" b="1" dirty="0">
                <a:solidFill>
                  <a:srgbClr val="D02A3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4860AD3-735A-4ABC-8C82-13FA5F0D3147}"/>
                </a:ext>
              </a:extLst>
            </p:cNvPr>
            <p:cNvSpPr txBox="1"/>
            <p:nvPr/>
          </p:nvSpPr>
          <p:spPr>
            <a:xfrm rot="1336499">
              <a:off x="1309613" y="5050493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000" b="1" dirty="0">
                  <a:solidFill>
                    <a:srgbClr val="D02A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爬电距离</a:t>
              </a:r>
              <a:endParaRPr lang="en-US" altLang="zh-CN" sz="1000" b="1" dirty="0">
                <a:solidFill>
                  <a:srgbClr val="D02A3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zh-CN" sz="1000" b="1" dirty="0">
                  <a:solidFill>
                    <a:srgbClr val="D02A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4.2mm</a:t>
              </a:r>
              <a:endParaRPr lang="zh-CN" altLang="en-US" sz="1000" b="1" dirty="0">
                <a:solidFill>
                  <a:srgbClr val="D02A3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7E855A50-B3E2-4C64-BF52-E63E00915BEE}"/>
                </a:ext>
              </a:extLst>
            </p:cNvPr>
            <p:cNvCxnSpPr/>
            <p:nvPr/>
          </p:nvCxnSpPr>
          <p:spPr>
            <a:xfrm flipV="1">
              <a:off x="963334" y="4618988"/>
              <a:ext cx="300186" cy="42433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箭头连接符 13">
              <a:extLst>
                <a:ext uri="{FF2B5EF4-FFF2-40B4-BE49-F238E27FC236}">
                  <a16:creationId xmlns:a16="http://schemas.microsoft.com/office/drawing/2014/main" id="{366F9583-EF5E-4F9E-A3D4-7BF7702922DC}"/>
                </a:ext>
              </a:extLst>
            </p:cNvPr>
            <p:cNvCxnSpPr/>
            <p:nvPr/>
          </p:nvCxnSpPr>
          <p:spPr>
            <a:xfrm>
              <a:off x="1129385" y="4831154"/>
              <a:ext cx="1258681" cy="526381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8B2BC93B-48B7-4B00-BD18-492746B82010}"/>
                </a:ext>
              </a:extLst>
            </p:cNvPr>
            <p:cNvCxnSpPr/>
            <p:nvPr/>
          </p:nvCxnSpPr>
          <p:spPr>
            <a:xfrm flipV="1">
              <a:off x="2237973" y="5145369"/>
              <a:ext cx="300186" cy="42433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3F565E6-A931-4FBF-9E5A-EEC0A2AEF70D}"/>
              </a:ext>
            </a:extLst>
          </p:cNvPr>
          <p:cNvGrpSpPr/>
          <p:nvPr/>
        </p:nvGrpSpPr>
        <p:grpSpPr>
          <a:xfrm>
            <a:off x="5698583" y="2822428"/>
            <a:ext cx="5023951" cy="2369927"/>
            <a:chOff x="5654303" y="3325191"/>
            <a:chExt cx="5023951" cy="2369927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B3879F5-2E84-40CB-9584-550D8D5F5F7D}"/>
                </a:ext>
              </a:extLst>
            </p:cNvPr>
            <p:cNvSpPr txBox="1"/>
            <p:nvPr/>
          </p:nvSpPr>
          <p:spPr>
            <a:xfrm>
              <a:off x="5982281" y="3830209"/>
              <a:ext cx="57740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rgbClr val="D02A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霍尔</a:t>
              </a:r>
              <a:r>
                <a:rPr lang="en-US" altLang="zh-CN" sz="1200" b="1" dirty="0">
                  <a:solidFill>
                    <a:srgbClr val="D02A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CFCFF64-63B8-44ED-9AA6-82AEB910260C}"/>
                </a:ext>
              </a:extLst>
            </p:cNvPr>
            <p:cNvSpPr txBox="1"/>
            <p:nvPr/>
          </p:nvSpPr>
          <p:spPr>
            <a:xfrm>
              <a:off x="9524712" y="3932746"/>
              <a:ext cx="8297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D02A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霍尔</a:t>
              </a:r>
              <a:r>
                <a:rPr lang="en-US" altLang="zh-CN" sz="1400" b="1" dirty="0">
                  <a:solidFill>
                    <a:srgbClr val="D02A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C55931C3-0DA9-4B4E-AD46-C5520BB65EE8}"/>
                </a:ext>
              </a:extLst>
            </p:cNvPr>
            <p:cNvSpPr/>
            <p:nvPr/>
          </p:nvSpPr>
          <p:spPr bwMode="auto">
            <a:xfrm>
              <a:off x="6601542" y="4408340"/>
              <a:ext cx="435110" cy="27121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rtlCol="0" anchor="ctr">
              <a:normAutofit fontScale="77500" lnSpcReduction="20000"/>
            </a:bodyPr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E717E029-8BBB-477E-8DE5-CC32779C7A14}"/>
                </a:ext>
              </a:extLst>
            </p:cNvPr>
            <p:cNvSpPr/>
            <p:nvPr/>
          </p:nvSpPr>
          <p:spPr bwMode="auto">
            <a:xfrm>
              <a:off x="6503313" y="4627243"/>
              <a:ext cx="435110" cy="27121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rtlCol="0" anchor="ctr">
              <a:normAutofit fontScale="77500" lnSpcReduction="20000"/>
            </a:bodyPr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F2BE00E6-369F-4B6E-8DD6-5C73B7FBF96F}"/>
                </a:ext>
              </a:extLst>
            </p:cNvPr>
            <p:cNvSpPr/>
            <p:nvPr/>
          </p:nvSpPr>
          <p:spPr bwMode="auto">
            <a:xfrm>
              <a:off x="7966915" y="4408340"/>
              <a:ext cx="432000" cy="27121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rtlCol="0" anchor="ctr">
              <a:normAutofit fontScale="77500" lnSpcReduction="20000"/>
            </a:bodyPr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D66E9AA2-E876-46D2-99FC-7F0CD760743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54303" y="4250891"/>
              <a:ext cx="4944255" cy="1094980"/>
            </a:xfrm>
            <a:prstGeom prst="rect">
              <a:avLst/>
            </a:prstGeom>
          </p:spPr>
        </p:pic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2D9E66EF-5C24-4178-964E-B5F56C0D51AC}"/>
                </a:ext>
              </a:extLst>
            </p:cNvPr>
            <p:cNvCxnSpPr/>
            <p:nvPr/>
          </p:nvCxnSpPr>
          <p:spPr>
            <a:xfrm flipH="1" flipV="1">
              <a:off x="6363248" y="4123741"/>
              <a:ext cx="1139667" cy="6011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4792FCD4-CC20-45AA-B601-6259606267FB}"/>
                </a:ext>
              </a:extLst>
            </p:cNvPr>
            <p:cNvCxnSpPr>
              <a:cxnSpLocks/>
              <a:stCxn id="18" idx="2"/>
            </p:cNvCxnSpPr>
            <p:nvPr/>
          </p:nvCxnSpPr>
          <p:spPr>
            <a:xfrm flipH="1">
              <a:off x="8182997" y="4240523"/>
              <a:ext cx="1756600" cy="51927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66CB0B7E-4D4C-4C02-B47F-AB0CDACA7956}"/>
                </a:ext>
              </a:extLst>
            </p:cNvPr>
            <p:cNvSpPr/>
            <p:nvPr/>
          </p:nvSpPr>
          <p:spPr bwMode="auto">
            <a:xfrm>
              <a:off x="7500652" y="3904861"/>
              <a:ext cx="650795" cy="1788278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  <a:prstDash val="lgDash"/>
            </a:ln>
          </p:spPr>
          <p:txBody>
            <a:bodyPr rtlCol="0" anchor="ctr">
              <a:normAutofit/>
            </a:bodyPr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E1F49B12-EE16-4455-9F26-A05ADD733A56}"/>
                </a:ext>
              </a:extLst>
            </p:cNvPr>
            <p:cNvSpPr/>
            <p:nvPr/>
          </p:nvSpPr>
          <p:spPr bwMode="auto">
            <a:xfrm>
              <a:off x="8151447" y="3906840"/>
              <a:ext cx="650795" cy="1788278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  <a:prstDash val="lgDash"/>
            </a:ln>
          </p:spPr>
          <p:txBody>
            <a:bodyPr rtlCol="0" anchor="ctr">
              <a:normAutofit/>
            </a:bodyPr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955946C3-3BEF-4498-8534-47AF965E23B6}"/>
                </a:ext>
              </a:extLst>
            </p:cNvPr>
            <p:cNvCxnSpPr/>
            <p:nvPr/>
          </p:nvCxnSpPr>
          <p:spPr>
            <a:xfrm flipH="1">
              <a:off x="8615447" y="3564540"/>
              <a:ext cx="1066037" cy="39494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574E397-DCD6-4EAF-B980-8F3D8C97217E}"/>
                </a:ext>
              </a:extLst>
            </p:cNvPr>
            <p:cNvSpPr txBox="1"/>
            <p:nvPr/>
          </p:nvSpPr>
          <p:spPr>
            <a:xfrm>
              <a:off x="8800816" y="3325191"/>
              <a:ext cx="18774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rgbClr val="D02A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被测电流经过产生的磁场</a:t>
              </a:r>
              <a:endParaRPr lang="en-US" altLang="zh-CN" sz="1200" b="1" dirty="0">
                <a:solidFill>
                  <a:srgbClr val="D02A3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9" name="内容占位符 2">
            <a:extLst>
              <a:ext uri="{FF2B5EF4-FFF2-40B4-BE49-F238E27FC236}">
                <a16:creationId xmlns:a16="http://schemas.microsoft.com/office/drawing/2014/main" id="{6468A668-3DEC-47FF-A429-BE250D62D3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1535" y="833481"/>
            <a:ext cx="11124836" cy="145393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1800" b="1" dirty="0"/>
              <a:t>隔离式电流检测：</a:t>
            </a:r>
            <a:endParaRPr lang="en-US" altLang="zh-CN" sz="1800" b="1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芯片采用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Flip Chip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封装技术，将芯片悬浮在源边框架之上，并在其中填充绝缘树脂，使源副边之间轻松实现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2400Vrms/1min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的绝缘耐压强度、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4.2mm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的爬电距离以及不小于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380Vrms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的基本隔离工作电压。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31720340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E1978C1-2FCA-4547-98A8-2E4D37844929}"/>
              </a:ext>
            </a:extLst>
          </p:cNvPr>
          <p:cNvSpPr txBox="1"/>
          <p:nvPr/>
        </p:nvSpPr>
        <p:spPr>
          <a:xfrm>
            <a:off x="851535" y="332740"/>
            <a:ext cx="4456669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一体式电流传感器</a:t>
            </a:r>
            <a:r>
              <a:rPr lang="en-US" altLang="zh-CN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IC--</a:t>
            </a:r>
            <a:r>
              <a:rPr lang="zh-CN" altLang="en-US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特点介绍</a:t>
            </a:r>
          </a:p>
        </p:txBody>
      </p:sp>
      <p:sp>
        <p:nvSpPr>
          <p:cNvPr id="29" name="内容占位符 2">
            <a:extLst>
              <a:ext uri="{FF2B5EF4-FFF2-40B4-BE49-F238E27FC236}">
                <a16:creationId xmlns:a16="http://schemas.microsoft.com/office/drawing/2014/main" id="{6468A668-3DEC-47FF-A429-BE250D62D3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1535" y="788510"/>
            <a:ext cx="11124836" cy="219453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1800" b="1" dirty="0"/>
              <a:t>“零”磁滞：</a:t>
            </a:r>
            <a:endParaRPr lang="en-US" altLang="zh-CN" sz="1800" b="1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所谓“磁滞”是指：</a:t>
            </a:r>
            <a:r>
              <a:rPr lang="zh-CN" altLang="en-US" sz="1800" dirty="0"/>
              <a:t>框架上流过DC电流，电流会产生磁场，此时如果框架中带有铁、镍、钴成分，将导致当DC电流消失之后，框架上会存在残留磁场，该残留磁场最终会变成电信号，最终影响产品的测试精度。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MT922X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系列电流传感器使用“无磁”框架，相比于“开环电流传感器”，几乎不存在磁滞效应。</a:t>
            </a:r>
            <a:endParaRPr lang="en-US" altLang="zh-CN" sz="1800" dirty="0"/>
          </a:p>
          <a:p>
            <a:pPr marL="0" indent="0">
              <a:lnSpc>
                <a:spcPct val="150000"/>
              </a:lnSpc>
              <a:buNone/>
            </a:pPr>
            <a:endParaRPr lang="en-US" altLang="zh-CN" sz="1800" dirty="0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40A34B9-F322-44B3-937C-7648FB7F8F70}"/>
              </a:ext>
            </a:extLst>
          </p:cNvPr>
          <p:cNvGrpSpPr/>
          <p:nvPr/>
        </p:nvGrpSpPr>
        <p:grpSpPr>
          <a:xfrm>
            <a:off x="1035988" y="3030787"/>
            <a:ext cx="9974012" cy="2451500"/>
            <a:chOff x="1074308" y="3650620"/>
            <a:chExt cx="9974012" cy="2451500"/>
          </a:xfrm>
        </p:grpSpPr>
        <p:sp>
          <p:nvSpPr>
            <p:cNvPr id="31" name="Line 4">
              <a:extLst>
                <a:ext uri="{FF2B5EF4-FFF2-40B4-BE49-F238E27FC236}">
                  <a16:creationId xmlns:a16="http://schemas.microsoft.com/office/drawing/2014/main" id="{E841AF00-1FAB-4328-AEF4-D412FB21EC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20320" y="5452680"/>
              <a:ext cx="98280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2" name="Group 10">
              <a:extLst>
                <a:ext uri="{FF2B5EF4-FFF2-40B4-BE49-F238E27FC236}">
                  <a16:creationId xmlns:a16="http://schemas.microsoft.com/office/drawing/2014/main" id="{48785342-0B40-4AD1-9135-0603CABF194A}"/>
                </a:ext>
              </a:extLst>
            </p:cNvPr>
            <p:cNvGrpSpPr/>
            <p:nvPr/>
          </p:nvGrpSpPr>
          <p:grpSpPr bwMode="auto">
            <a:xfrm>
              <a:off x="1279056" y="4932055"/>
              <a:ext cx="1765819" cy="1170065"/>
              <a:chOff x="340" y="3068"/>
              <a:chExt cx="1240" cy="872"/>
            </a:xfrm>
          </p:grpSpPr>
          <p:sp>
            <p:nvSpPr>
              <p:cNvPr id="106" name="Line 5">
                <a:extLst>
                  <a:ext uri="{FF2B5EF4-FFF2-40B4-BE49-F238E27FC236}">
                    <a16:creationId xmlns:a16="http://schemas.microsoft.com/office/drawing/2014/main" id="{263F8553-7AE7-409D-B062-7E2476C74E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0" y="3840"/>
                <a:ext cx="124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7" name="Line 6">
                <a:extLst>
                  <a:ext uri="{FF2B5EF4-FFF2-40B4-BE49-F238E27FC236}">
                    <a16:creationId xmlns:a16="http://schemas.microsoft.com/office/drawing/2014/main" id="{0DCB27CE-2F5A-45C8-954D-6C8E3B592B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12" y="3068"/>
                <a:ext cx="0" cy="87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" name="Line 8">
                <a:extLst>
                  <a:ext uri="{FF2B5EF4-FFF2-40B4-BE49-F238E27FC236}">
                    <a16:creationId xmlns:a16="http://schemas.microsoft.com/office/drawing/2014/main" id="{588E9D80-82C9-49F3-85ED-0F20ED3A1A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7" y="3456"/>
                <a:ext cx="51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3" name="Group 16">
              <a:extLst>
                <a:ext uri="{FF2B5EF4-FFF2-40B4-BE49-F238E27FC236}">
                  <a16:creationId xmlns:a16="http://schemas.microsoft.com/office/drawing/2014/main" id="{5401562F-0CC1-4DF9-9B32-09CFE603840A}"/>
                </a:ext>
              </a:extLst>
            </p:cNvPr>
            <p:cNvGrpSpPr/>
            <p:nvPr/>
          </p:nvGrpSpPr>
          <p:grpSpPr bwMode="auto">
            <a:xfrm>
              <a:off x="4852549" y="4932055"/>
              <a:ext cx="1765819" cy="1170065"/>
              <a:chOff x="1972" y="3068"/>
              <a:chExt cx="1240" cy="872"/>
            </a:xfrm>
          </p:grpSpPr>
          <p:sp>
            <p:nvSpPr>
              <p:cNvPr id="101" name="Line 11">
                <a:extLst>
                  <a:ext uri="{FF2B5EF4-FFF2-40B4-BE49-F238E27FC236}">
                    <a16:creationId xmlns:a16="http://schemas.microsoft.com/office/drawing/2014/main" id="{33E8851C-1F04-4BAC-B40A-4BABDFB169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72" y="3840"/>
                <a:ext cx="124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2" name="Line 12">
                <a:extLst>
                  <a:ext uri="{FF2B5EF4-FFF2-40B4-BE49-F238E27FC236}">
                    <a16:creationId xmlns:a16="http://schemas.microsoft.com/office/drawing/2014/main" id="{F2C0FA78-9177-4962-B0D6-84C7CACCF7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544" y="3068"/>
                <a:ext cx="0" cy="87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3" name="Line 13">
                <a:extLst>
                  <a:ext uri="{FF2B5EF4-FFF2-40B4-BE49-F238E27FC236}">
                    <a16:creationId xmlns:a16="http://schemas.microsoft.com/office/drawing/2014/main" id="{D8818408-6C29-484F-9470-86B7FF5E73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320" y="3200"/>
                <a:ext cx="448" cy="512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" name="Line 14">
                <a:extLst>
                  <a:ext uri="{FF2B5EF4-FFF2-40B4-BE49-F238E27FC236}">
                    <a16:creationId xmlns:a16="http://schemas.microsoft.com/office/drawing/2014/main" id="{75278FAC-A085-4EEE-A7F6-B7FA7B4AB8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70" y="3201"/>
                <a:ext cx="160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" name="Line 15">
                <a:extLst>
                  <a:ext uri="{FF2B5EF4-FFF2-40B4-BE49-F238E27FC236}">
                    <a16:creationId xmlns:a16="http://schemas.microsoft.com/office/drawing/2014/main" id="{CBEFD599-0CA0-45BC-AF46-4EA6FA73C7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096" y="3696"/>
                <a:ext cx="224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34" name="Line 17">
              <a:extLst>
                <a:ext uri="{FF2B5EF4-FFF2-40B4-BE49-F238E27FC236}">
                  <a16:creationId xmlns:a16="http://schemas.microsoft.com/office/drawing/2014/main" id="{62A5A5E1-F77B-4065-93F5-9F9A88956F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19203" y="5967938"/>
              <a:ext cx="176581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Line 18">
              <a:extLst>
                <a:ext uri="{FF2B5EF4-FFF2-40B4-BE49-F238E27FC236}">
                  <a16:creationId xmlns:a16="http://schemas.microsoft.com/office/drawing/2014/main" id="{5EB85987-27A9-4A29-B833-BE6755DF33A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533758" y="4932055"/>
              <a:ext cx="0" cy="117006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Line 20">
              <a:extLst>
                <a:ext uri="{FF2B5EF4-FFF2-40B4-BE49-F238E27FC236}">
                  <a16:creationId xmlns:a16="http://schemas.microsoft.com/office/drawing/2014/main" id="{3D19B318-D4A1-4399-97F8-975CC4BB15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478700" y="5259459"/>
              <a:ext cx="108000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Oval 25">
              <a:extLst>
                <a:ext uri="{FF2B5EF4-FFF2-40B4-BE49-F238E27FC236}">
                  <a16:creationId xmlns:a16="http://schemas.microsoft.com/office/drawing/2014/main" id="{7B57784B-F7E9-4AF9-BB48-9E1434D538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7935" y="4169903"/>
              <a:ext cx="467088" cy="4401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Oval 26">
              <a:extLst>
                <a:ext uri="{FF2B5EF4-FFF2-40B4-BE49-F238E27FC236}">
                  <a16:creationId xmlns:a16="http://schemas.microsoft.com/office/drawing/2014/main" id="{64894D8B-F894-4416-BA32-2BBCE6D50B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54643" y="4298717"/>
              <a:ext cx="193670" cy="18248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" name="Line 27">
              <a:extLst>
                <a:ext uri="{FF2B5EF4-FFF2-40B4-BE49-F238E27FC236}">
                  <a16:creationId xmlns:a16="http://schemas.microsoft.com/office/drawing/2014/main" id="{6C9AD274-F7D7-427B-BCA8-DAF995CDEEA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716037" y="4379226"/>
              <a:ext cx="592404" cy="343505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Line 28">
              <a:extLst>
                <a:ext uri="{FF2B5EF4-FFF2-40B4-BE49-F238E27FC236}">
                  <a16:creationId xmlns:a16="http://schemas.microsoft.com/office/drawing/2014/main" id="{C4712E76-9B45-4099-8BAF-6267FD24DCB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399579" y="3928376"/>
              <a:ext cx="524050" cy="279098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" name="Rectangle 29">
              <a:extLst>
                <a:ext uri="{FF2B5EF4-FFF2-40B4-BE49-F238E27FC236}">
                  <a16:creationId xmlns:a16="http://schemas.microsoft.com/office/drawing/2014/main" id="{FE283D4F-400F-43D7-856C-9AD256D2AD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22997" y="4491939"/>
              <a:ext cx="56962" cy="246894"/>
            </a:xfrm>
            <a:prstGeom prst="rect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" name="Line 30">
              <a:extLst>
                <a:ext uri="{FF2B5EF4-FFF2-40B4-BE49-F238E27FC236}">
                  <a16:creationId xmlns:a16="http://schemas.microsoft.com/office/drawing/2014/main" id="{26412D1D-D0FE-472A-9101-B343D5CA98E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647682" y="3906907"/>
              <a:ext cx="1275947" cy="0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Line 31">
              <a:extLst>
                <a:ext uri="{FF2B5EF4-FFF2-40B4-BE49-F238E27FC236}">
                  <a16:creationId xmlns:a16="http://schemas.microsoft.com/office/drawing/2014/main" id="{B0BC9F20-AF4A-4B0A-BDCC-36D82A0D62A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169202" y="3906907"/>
              <a:ext cx="250632" cy="0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" name="Line 32">
              <a:extLst>
                <a:ext uri="{FF2B5EF4-FFF2-40B4-BE49-F238E27FC236}">
                  <a16:creationId xmlns:a16="http://schemas.microsoft.com/office/drawing/2014/main" id="{DC92C20C-F52F-4C2B-AB27-E918F3E69E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91987" y="3928376"/>
              <a:ext cx="0" cy="279098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Line 33">
              <a:extLst>
                <a:ext uri="{FF2B5EF4-FFF2-40B4-BE49-F238E27FC236}">
                  <a16:creationId xmlns:a16="http://schemas.microsoft.com/office/drawing/2014/main" id="{D9F4A79B-114A-4A6A-9E74-0ABA079827B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92620" y="4228943"/>
              <a:ext cx="39873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Line 34">
              <a:extLst>
                <a:ext uri="{FF2B5EF4-FFF2-40B4-BE49-F238E27FC236}">
                  <a16:creationId xmlns:a16="http://schemas.microsoft.com/office/drawing/2014/main" id="{70276FEB-D6BA-4128-9C5D-42A6D528D1A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060975" y="4293350"/>
              <a:ext cx="26202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Line 35">
              <a:extLst>
                <a:ext uri="{FF2B5EF4-FFF2-40B4-BE49-F238E27FC236}">
                  <a16:creationId xmlns:a16="http://schemas.microsoft.com/office/drawing/2014/main" id="{BD3FB106-B2CD-4C88-9499-99EC16E432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92620" y="4357757"/>
              <a:ext cx="39873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Line 36">
              <a:extLst>
                <a:ext uri="{FF2B5EF4-FFF2-40B4-BE49-F238E27FC236}">
                  <a16:creationId xmlns:a16="http://schemas.microsoft.com/office/drawing/2014/main" id="{CDE71222-2770-408E-8B5A-99C3B01ABC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060975" y="4422165"/>
              <a:ext cx="26202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" name="Line 37">
              <a:extLst>
                <a:ext uri="{FF2B5EF4-FFF2-40B4-BE49-F238E27FC236}">
                  <a16:creationId xmlns:a16="http://schemas.microsoft.com/office/drawing/2014/main" id="{5885841F-5C11-4A87-806C-55FF6CAD16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91987" y="4443634"/>
              <a:ext cx="0" cy="279098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" name="Line 38">
              <a:extLst>
                <a:ext uri="{FF2B5EF4-FFF2-40B4-BE49-F238E27FC236}">
                  <a16:creationId xmlns:a16="http://schemas.microsoft.com/office/drawing/2014/main" id="{0D8433C7-CF3D-4F36-8FB4-14010C4F80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14772" y="4744201"/>
              <a:ext cx="501265" cy="0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" name="Line 39">
              <a:extLst>
                <a:ext uri="{FF2B5EF4-FFF2-40B4-BE49-F238E27FC236}">
                  <a16:creationId xmlns:a16="http://schemas.microsoft.com/office/drawing/2014/main" id="{B90C626F-A302-4F52-860C-98A7B021D51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374265" y="3799561"/>
              <a:ext cx="318987" cy="85876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" name="Oval 40">
              <a:extLst>
                <a:ext uri="{FF2B5EF4-FFF2-40B4-BE49-F238E27FC236}">
                  <a16:creationId xmlns:a16="http://schemas.microsoft.com/office/drawing/2014/main" id="{C5FBCF2E-9D4B-452C-AAD7-8D17BA8B2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7787" y="4169903"/>
              <a:ext cx="467088" cy="4401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" name="Oval 41">
              <a:extLst>
                <a:ext uri="{FF2B5EF4-FFF2-40B4-BE49-F238E27FC236}">
                  <a16:creationId xmlns:a16="http://schemas.microsoft.com/office/drawing/2014/main" id="{48ACA312-0FAA-468E-AB28-AEA4A2EC22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4496" y="4298717"/>
              <a:ext cx="193670" cy="18248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4" name="Line 42">
              <a:extLst>
                <a:ext uri="{FF2B5EF4-FFF2-40B4-BE49-F238E27FC236}">
                  <a16:creationId xmlns:a16="http://schemas.microsoft.com/office/drawing/2014/main" id="{27BC46F3-8936-4474-A736-3CA62B1D8FD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275889" y="4379226"/>
              <a:ext cx="592404" cy="343505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5" name="Line 43">
              <a:extLst>
                <a:ext uri="{FF2B5EF4-FFF2-40B4-BE49-F238E27FC236}">
                  <a16:creationId xmlns:a16="http://schemas.microsoft.com/office/drawing/2014/main" id="{D291669C-D9DD-4AA9-A556-0FBD49A56B3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59432" y="3928376"/>
              <a:ext cx="524050" cy="279098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6" name="Rectangle 44">
              <a:extLst>
                <a:ext uri="{FF2B5EF4-FFF2-40B4-BE49-F238E27FC236}">
                  <a16:creationId xmlns:a16="http://schemas.microsoft.com/office/drawing/2014/main" id="{BAB27AD4-5E17-4369-8724-77E90BE304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2850" y="4491939"/>
              <a:ext cx="56962" cy="246894"/>
            </a:xfrm>
            <a:prstGeom prst="rect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7" name="Line 45">
              <a:extLst>
                <a:ext uri="{FF2B5EF4-FFF2-40B4-BE49-F238E27FC236}">
                  <a16:creationId xmlns:a16="http://schemas.microsoft.com/office/drawing/2014/main" id="{F2F4F4A8-2986-4455-B480-F80247FCE89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207535" y="3906907"/>
              <a:ext cx="1275947" cy="0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8" name="Line 46">
              <a:extLst>
                <a:ext uri="{FF2B5EF4-FFF2-40B4-BE49-F238E27FC236}">
                  <a16:creationId xmlns:a16="http://schemas.microsoft.com/office/drawing/2014/main" id="{AD8664D1-EA9A-4F10-9F16-6565CC0F2F7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729055" y="3906907"/>
              <a:ext cx="250632" cy="0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" name="Line 47">
              <a:extLst>
                <a:ext uri="{FF2B5EF4-FFF2-40B4-BE49-F238E27FC236}">
                  <a16:creationId xmlns:a16="http://schemas.microsoft.com/office/drawing/2014/main" id="{4C266BD6-762B-4D27-8504-C5D8FFDA82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51840" y="3928376"/>
              <a:ext cx="0" cy="279098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0" name="Line 48">
              <a:extLst>
                <a:ext uri="{FF2B5EF4-FFF2-40B4-BE49-F238E27FC236}">
                  <a16:creationId xmlns:a16="http://schemas.microsoft.com/office/drawing/2014/main" id="{051A4ABF-822C-4215-A953-DB78632C384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52473" y="4228943"/>
              <a:ext cx="39873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" name="Line 49">
              <a:extLst>
                <a:ext uri="{FF2B5EF4-FFF2-40B4-BE49-F238E27FC236}">
                  <a16:creationId xmlns:a16="http://schemas.microsoft.com/office/drawing/2014/main" id="{FC5BF1E9-58B9-4F2E-A9D2-6646568F9A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20827" y="4293350"/>
              <a:ext cx="26202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" name="Line 50">
              <a:extLst>
                <a:ext uri="{FF2B5EF4-FFF2-40B4-BE49-F238E27FC236}">
                  <a16:creationId xmlns:a16="http://schemas.microsoft.com/office/drawing/2014/main" id="{17C377F5-60FC-4ACA-8CEB-0C2ABF6E3A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52473" y="4357757"/>
              <a:ext cx="39873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" name="Line 51">
              <a:extLst>
                <a:ext uri="{FF2B5EF4-FFF2-40B4-BE49-F238E27FC236}">
                  <a16:creationId xmlns:a16="http://schemas.microsoft.com/office/drawing/2014/main" id="{055D1F84-8206-41D0-AD81-CE70C2B0CE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20827" y="4422165"/>
              <a:ext cx="26202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4" name="Line 52">
              <a:extLst>
                <a:ext uri="{FF2B5EF4-FFF2-40B4-BE49-F238E27FC236}">
                  <a16:creationId xmlns:a16="http://schemas.microsoft.com/office/drawing/2014/main" id="{F036B17D-4E16-406F-9BC8-3F3E3C581E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51840" y="4443634"/>
              <a:ext cx="0" cy="279098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" name="Line 53">
              <a:extLst>
                <a:ext uri="{FF2B5EF4-FFF2-40B4-BE49-F238E27FC236}">
                  <a16:creationId xmlns:a16="http://schemas.microsoft.com/office/drawing/2014/main" id="{B40F15E2-258D-4517-B7AA-6B7B99325F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74624" y="4744201"/>
              <a:ext cx="501265" cy="0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6" name="Line 54">
              <a:extLst>
                <a:ext uri="{FF2B5EF4-FFF2-40B4-BE49-F238E27FC236}">
                  <a16:creationId xmlns:a16="http://schemas.microsoft.com/office/drawing/2014/main" id="{94DD7C25-E7EE-4A9D-80A4-7259798170C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934118" y="3799561"/>
              <a:ext cx="318987" cy="85876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7" name="Oval 55">
              <a:extLst>
                <a:ext uri="{FF2B5EF4-FFF2-40B4-BE49-F238E27FC236}">
                  <a16:creationId xmlns:a16="http://schemas.microsoft.com/office/drawing/2014/main" id="{9BCA7ECA-B2AA-4FBA-ACF2-10FC271E74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2927" y="4169903"/>
              <a:ext cx="467088" cy="4401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8" name="Oval 56">
              <a:extLst>
                <a:ext uri="{FF2B5EF4-FFF2-40B4-BE49-F238E27FC236}">
                  <a16:creationId xmlns:a16="http://schemas.microsoft.com/office/drawing/2014/main" id="{25BCF40B-1CB6-45B9-9074-D81845EBD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19635" y="4298717"/>
              <a:ext cx="193670" cy="18248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9" name="Line 57">
              <a:extLst>
                <a:ext uri="{FF2B5EF4-FFF2-40B4-BE49-F238E27FC236}">
                  <a16:creationId xmlns:a16="http://schemas.microsoft.com/office/drawing/2014/main" id="{436A11D7-4615-4923-9A77-1A77496FD27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781028" y="4379226"/>
              <a:ext cx="592404" cy="343505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0" name="Line 58">
              <a:extLst>
                <a:ext uri="{FF2B5EF4-FFF2-40B4-BE49-F238E27FC236}">
                  <a16:creationId xmlns:a16="http://schemas.microsoft.com/office/drawing/2014/main" id="{7E48E0D7-F463-4089-ACF2-35F972F6275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464571" y="3928376"/>
              <a:ext cx="524050" cy="279098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" name="Rectangle 59">
              <a:extLst>
                <a:ext uri="{FF2B5EF4-FFF2-40B4-BE49-F238E27FC236}">
                  <a16:creationId xmlns:a16="http://schemas.microsoft.com/office/drawing/2014/main" id="{F391F9AC-DD95-4C27-B6C4-71801A8EB5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7989" y="4491939"/>
              <a:ext cx="56962" cy="246894"/>
            </a:xfrm>
            <a:prstGeom prst="rect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" name="Line 60">
              <a:extLst>
                <a:ext uri="{FF2B5EF4-FFF2-40B4-BE49-F238E27FC236}">
                  <a16:creationId xmlns:a16="http://schemas.microsoft.com/office/drawing/2014/main" id="{434A57B2-3781-4982-9762-F0B0AD1E77C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712674" y="3906907"/>
              <a:ext cx="1275947" cy="0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" name="Line 61">
              <a:extLst>
                <a:ext uri="{FF2B5EF4-FFF2-40B4-BE49-F238E27FC236}">
                  <a16:creationId xmlns:a16="http://schemas.microsoft.com/office/drawing/2014/main" id="{4A7CFA00-FB74-4287-932E-BB571E5A34C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34194" y="3906907"/>
              <a:ext cx="250632" cy="0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" name="Line 62">
              <a:extLst>
                <a:ext uri="{FF2B5EF4-FFF2-40B4-BE49-F238E27FC236}">
                  <a16:creationId xmlns:a16="http://schemas.microsoft.com/office/drawing/2014/main" id="{2491398B-AF5E-4565-BB19-89E21F2957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56979" y="3928376"/>
              <a:ext cx="0" cy="279098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5" name="Line 63">
              <a:extLst>
                <a:ext uri="{FF2B5EF4-FFF2-40B4-BE49-F238E27FC236}">
                  <a16:creationId xmlns:a16="http://schemas.microsoft.com/office/drawing/2014/main" id="{2B8EA6D4-B13F-4570-BE86-04D65A1BA5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57612" y="4228943"/>
              <a:ext cx="39873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6" name="Line 64">
              <a:extLst>
                <a:ext uri="{FF2B5EF4-FFF2-40B4-BE49-F238E27FC236}">
                  <a16:creationId xmlns:a16="http://schemas.microsoft.com/office/drawing/2014/main" id="{05A9F591-94FB-4E2A-94F5-749B5BB1E4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25967" y="4293350"/>
              <a:ext cx="26202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" name="Line 65">
              <a:extLst>
                <a:ext uri="{FF2B5EF4-FFF2-40B4-BE49-F238E27FC236}">
                  <a16:creationId xmlns:a16="http://schemas.microsoft.com/office/drawing/2014/main" id="{3BE46453-CC20-48A0-A656-25E28F13C9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57612" y="4357757"/>
              <a:ext cx="39873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" name="Line 66">
              <a:extLst>
                <a:ext uri="{FF2B5EF4-FFF2-40B4-BE49-F238E27FC236}">
                  <a16:creationId xmlns:a16="http://schemas.microsoft.com/office/drawing/2014/main" id="{EAAA1001-395D-452F-A83A-1DE4877794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25967" y="4422165"/>
              <a:ext cx="26202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" name="Line 67">
              <a:extLst>
                <a:ext uri="{FF2B5EF4-FFF2-40B4-BE49-F238E27FC236}">
                  <a16:creationId xmlns:a16="http://schemas.microsoft.com/office/drawing/2014/main" id="{FADCAA57-DC1F-4408-875B-801BE3117F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56979" y="4443634"/>
              <a:ext cx="0" cy="279098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0" name="Line 68">
              <a:extLst>
                <a:ext uri="{FF2B5EF4-FFF2-40B4-BE49-F238E27FC236}">
                  <a16:creationId xmlns:a16="http://schemas.microsoft.com/office/drawing/2014/main" id="{91CA554D-FAA3-4F6F-A940-221740CB3E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79764" y="4744201"/>
              <a:ext cx="501265" cy="0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" name="Line 69">
              <a:extLst>
                <a:ext uri="{FF2B5EF4-FFF2-40B4-BE49-F238E27FC236}">
                  <a16:creationId xmlns:a16="http://schemas.microsoft.com/office/drawing/2014/main" id="{77789C50-B4FD-4E70-BB78-611A85E49D0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39257" y="3906907"/>
              <a:ext cx="318987" cy="0"/>
            </a:xfrm>
            <a:prstGeom prst="line">
              <a:avLst/>
            </a:prstGeom>
            <a:noFill/>
            <a:ln w="508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" name="Rectangle 70">
              <a:extLst>
                <a:ext uri="{FF2B5EF4-FFF2-40B4-BE49-F238E27FC236}">
                  <a16:creationId xmlns:a16="http://schemas.microsoft.com/office/drawing/2014/main" id="{F254DA83-B0C7-40A6-811B-8509FA49E3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8578" y="4745543"/>
              <a:ext cx="543986" cy="2039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000"/>
                <a:t>Vout</a:t>
              </a:r>
            </a:p>
          </p:txBody>
        </p:sp>
        <p:sp>
          <p:nvSpPr>
            <p:cNvPr id="83" name="Rectangle 71">
              <a:extLst>
                <a:ext uri="{FF2B5EF4-FFF2-40B4-BE49-F238E27FC236}">
                  <a16:creationId xmlns:a16="http://schemas.microsoft.com/office/drawing/2014/main" id="{B7A664C8-860E-4DC8-834D-EE7BBB3F22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25057" y="4938765"/>
              <a:ext cx="543986" cy="2039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000"/>
                <a:t>Vout</a:t>
              </a:r>
            </a:p>
          </p:txBody>
        </p:sp>
        <p:sp>
          <p:nvSpPr>
            <p:cNvPr id="84" name="Rectangle 72">
              <a:extLst>
                <a:ext uri="{FF2B5EF4-FFF2-40B4-BE49-F238E27FC236}">
                  <a16:creationId xmlns:a16="http://schemas.microsoft.com/office/drawing/2014/main" id="{8E1AA275-A7D2-4B90-B5B1-151F8FEAE1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58403" y="4938765"/>
              <a:ext cx="543986" cy="2039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000"/>
                <a:t>Vout</a:t>
              </a:r>
            </a:p>
          </p:txBody>
        </p:sp>
        <p:sp>
          <p:nvSpPr>
            <p:cNvPr id="85" name="Rectangle 73">
              <a:extLst>
                <a:ext uri="{FF2B5EF4-FFF2-40B4-BE49-F238E27FC236}">
                  <a16:creationId xmlns:a16="http://schemas.microsoft.com/office/drawing/2014/main" id="{C4AD8E05-B84C-4EEC-BC72-68C16BA20C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4910" y="4938765"/>
              <a:ext cx="543986" cy="2039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000"/>
                <a:t>Vout</a:t>
              </a:r>
            </a:p>
          </p:txBody>
        </p:sp>
        <p:sp>
          <p:nvSpPr>
            <p:cNvPr id="86" name="Rectangle 74">
              <a:extLst>
                <a:ext uri="{FF2B5EF4-FFF2-40B4-BE49-F238E27FC236}">
                  <a16:creationId xmlns:a16="http://schemas.microsoft.com/office/drawing/2014/main" id="{7927AC93-FC63-4C4D-B66B-7444C9283C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2072" y="4681136"/>
              <a:ext cx="543986" cy="2039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000"/>
                <a:t>Vout</a:t>
              </a:r>
            </a:p>
          </p:txBody>
        </p:sp>
        <p:sp>
          <p:nvSpPr>
            <p:cNvPr id="87" name="Rectangle 75">
              <a:extLst>
                <a:ext uri="{FF2B5EF4-FFF2-40B4-BE49-F238E27FC236}">
                  <a16:creationId xmlns:a16="http://schemas.microsoft.com/office/drawing/2014/main" id="{A919B8F3-65F5-429B-B0D8-330B3FCD0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87080" y="4681136"/>
              <a:ext cx="543986" cy="2039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000"/>
                <a:t>Vout</a:t>
              </a:r>
            </a:p>
          </p:txBody>
        </p:sp>
        <p:sp>
          <p:nvSpPr>
            <p:cNvPr id="88" name="Rectangle 76">
              <a:extLst>
                <a:ext uri="{FF2B5EF4-FFF2-40B4-BE49-F238E27FC236}">
                  <a16:creationId xmlns:a16="http://schemas.microsoft.com/office/drawing/2014/main" id="{D7ECCD94-6834-4ACF-91B4-32D7231578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0437" y="5731336"/>
              <a:ext cx="538288" cy="2436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000" dirty="0"/>
                <a:t>+Ip</a:t>
              </a:r>
            </a:p>
          </p:txBody>
        </p:sp>
        <p:sp>
          <p:nvSpPr>
            <p:cNvPr id="89" name="Rectangle 77">
              <a:extLst>
                <a:ext uri="{FF2B5EF4-FFF2-40B4-BE49-F238E27FC236}">
                  <a16:creationId xmlns:a16="http://schemas.microsoft.com/office/drawing/2014/main" id="{2F4DABC2-3E93-4450-B2A9-D51023A183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87080" y="5731336"/>
              <a:ext cx="397307" cy="2436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000" dirty="0"/>
                <a:t>+Ip</a:t>
              </a:r>
            </a:p>
          </p:txBody>
        </p:sp>
        <p:sp>
          <p:nvSpPr>
            <p:cNvPr id="90" name="Rectangle 78">
              <a:extLst>
                <a:ext uri="{FF2B5EF4-FFF2-40B4-BE49-F238E27FC236}">
                  <a16:creationId xmlns:a16="http://schemas.microsoft.com/office/drawing/2014/main" id="{BBD0EF95-FB0D-4965-973E-C8FF8F2719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0426" y="5730783"/>
              <a:ext cx="380220" cy="2442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000" dirty="0"/>
                <a:t>+Ip</a:t>
              </a:r>
            </a:p>
          </p:txBody>
        </p:sp>
        <p:sp>
          <p:nvSpPr>
            <p:cNvPr id="91" name="Line 79">
              <a:extLst>
                <a:ext uri="{FF2B5EF4-FFF2-40B4-BE49-F238E27FC236}">
                  <a16:creationId xmlns:a16="http://schemas.microsoft.com/office/drawing/2014/main" id="{6CBD00FD-957E-49AD-94DF-EBDD1D4DCB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67738" y="3778092"/>
              <a:ext cx="53544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" name="Rectangle 80">
              <a:extLst>
                <a:ext uri="{FF2B5EF4-FFF2-40B4-BE49-F238E27FC236}">
                  <a16:creationId xmlns:a16="http://schemas.microsoft.com/office/drawing/2014/main" id="{9340E3ED-B253-447E-A46D-B627C7A260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0301" y="3650620"/>
              <a:ext cx="363131" cy="2436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000" dirty="0"/>
                <a:t>Ip</a:t>
              </a:r>
            </a:p>
          </p:txBody>
        </p:sp>
        <p:sp>
          <p:nvSpPr>
            <p:cNvPr id="93" name="Rectangle 82">
              <a:extLst>
                <a:ext uri="{FF2B5EF4-FFF2-40B4-BE49-F238E27FC236}">
                  <a16:creationId xmlns:a16="http://schemas.microsoft.com/office/drawing/2014/main" id="{FBE5D49B-682F-4F36-9602-920F0D0202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4784" y="3715027"/>
              <a:ext cx="407278" cy="3072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/>
                <a:t>1</a:t>
              </a:r>
            </a:p>
          </p:txBody>
        </p:sp>
        <p:sp>
          <p:nvSpPr>
            <p:cNvPr id="94" name="Rectangle 83">
              <a:extLst>
                <a:ext uri="{FF2B5EF4-FFF2-40B4-BE49-F238E27FC236}">
                  <a16:creationId xmlns:a16="http://schemas.microsoft.com/office/drawing/2014/main" id="{6F9265A0-6E05-4CDC-B952-6FD08F9897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6632" y="3715027"/>
              <a:ext cx="407278" cy="3072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/>
                <a:t>2</a:t>
              </a:r>
            </a:p>
          </p:txBody>
        </p:sp>
        <p:sp>
          <p:nvSpPr>
            <p:cNvPr id="95" name="Rectangle 84">
              <a:extLst>
                <a:ext uri="{FF2B5EF4-FFF2-40B4-BE49-F238E27FC236}">
                  <a16:creationId xmlns:a16="http://schemas.microsoft.com/office/drawing/2014/main" id="{D83D614F-418C-4F8F-99D8-FA45040B83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51640" y="3715027"/>
              <a:ext cx="407278" cy="3072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 dirty="0"/>
                <a:t>3</a:t>
              </a:r>
            </a:p>
          </p:txBody>
        </p:sp>
        <p:sp>
          <p:nvSpPr>
            <p:cNvPr id="96" name="Oval 85">
              <a:extLst>
                <a:ext uri="{FF2B5EF4-FFF2-40B4-BE49-F238E27FC236}">
                  <a16:creationId xmlns:a16="http://schemas.microsoft.com/office/drawing/2014/main" id="{9776A104-D592-4D35-B249-9E9227D7FB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3016" y="3781872"/>
              <a:ext cx="262025" cy="24689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7" name="Oval 86">
              <a:extLst>
                <a:ext uri="{FF2B5EF4-FFF2-40B4-BE49-F238E27FC236}">
                  <a16:creationId xmlns:a16="http://schemas.microsoft.com/office/drawing/2014/main" id="{43291665-54F5-4C1B-BDDC-0F7523A1DB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27884" y="3781872"/>
              <a:ext cx="262025" cy="24689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8" name="Oval 87">
              <a:extLst>
                <a:ext uri="{FF2B5EF4-FFF2-40B4-BE49-F238E27FC236}">
                  <a16:creationId xmlns:a16="http://schemas.microsoft.com/office/drawing/2014/main" id="{341C6007-FBEF-424F-9086-E01B79AE8C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62892" y="3774892"/>
              <a:ext cx="262025" cy="24689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9" name="Rectangle 76">
              <a:extLst>
                <a:ext uri="{FF2B5EF4-FFF2-40B4-BE49-F238E27FC236}">
                  <a16:creationId xmlns:a16="http://schemas.microsoft.com/office/drawing/2014/main" id="{839D4FA3-6DD7-4311-A61E-B714AA0D9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4308" y="5731336"/>
              <a:ext cx="538288" cy="2436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000" dirty="0"/>
                <a:t>-Ip</a:t>
              </a:r>
            </a:p>
          </p:txBody>
        </p:sp>
        <p:sp>
          <p:nvSpPr>
            <p:cNvPr id="100" name="Rectangle 78">
              <a:extLst>
                <a:ext uri="{FF2B5EF4-FFF2-40B4-BE49-F238E27FC236}">
                  <a16:creationId xmlns:a16="http://schemas.microsoft.com/office/drawing/2014/main" id="{881D3FCF-5C91-412A-89EC-A30A69CD9F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42613" y="5735048"/>
              <a:ext cx="380220" cy="2442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000" dirty="0"/>
                <a:t>-Ip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999411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BE806AA-A6F1-47CB-9592-D7BCC21FA988}"/>
              </a:ext>
            </a:extLst>
          </p:cNvPr>
          <p:cNvSpPr txBox="1"/>
          <p:nvPr/>
        </p:nvSpPr>
        <p:spPr>
          <a:xfrm>
            <a:off x="851535" y="332740"/>
            <a:ext cx="4456669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一体式电流传感器</a:t>
            </a:r>
            <a:r>
              <a:rPr lang="en-US" altLang="zh-CN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IC--</a:t>
            </a:r>
            <a:r>
              <a:rPr lang="zh-CN" altLang="en-US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特点介绍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7962714E-0140-4E67-9A61-6C7DD9FEB4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1535" y="788510"/>
            <a:ext cx="11124836" cy="219453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1800" b="1" dirty="0"/>
              <a:t>外部共模磁场抑制：</a:t>
            </a:r>
            <a:endParaRPr lang="en-US" altLang="zh-CN" sz="1800" b="1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7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为获得“零磁滞”，芯片内部没有使用用于集中磁场的磁芯，所以芯片容易受到外部杂散磁场的影响，所以为了解决这个问题的方法是使用差分电流检测技术，其原理是在芯片内设置两个增益相同的霍尔器件，这两个霍尔器件分别设置在内部电流导体的内部和外部，当正常电流流过，这个两个霍尔器件会检测到极性相反的磁场。而当芯片外部存在一个干扰磁场时，两个霍尔器件将看到相同的磁场，通过差分消除外部磁场干扰对测量精度的影响。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A03996A7-6051-4B8F-9DD5-E957F62B902F}"/>
              </a:ext>
            </a:extLst>
          </p:cNvPr>
          <p:cNvGrpSpPr>
            <a:grpSpLocks noChangeAspect="1"/>
          </p:cNvGrpSpPr>
          <p:nvPr/>
        </p:nvGrpSpPr>
        <p:grpSpPr>
          <a:xfrm>
            <a:off x="1582436" y="3129293"/>
            <a:ext cx="3327879" cy="2520000"/>
            <a:chOff x="1693687" y="4020979"/>
            <a:chExt cx="2616598" cy="1981390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2B457BF9-FD80-4F83-8668-5420794A8E3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6586" y="4109465"/>
              <a:ext cx="2243699" cy="1892904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C0C8E42-A2FC-47BA-9E5C-7DE6A9F92710}"/>
                </a:ext>
              </a:extLst>
            </p:cNvPr>
            <p:cNvSpPr txBox="1"/>
            <p:nvPr/>
          </p:nvSpPr>
          <p:spPr>
            <a:xfrm>
              <a:off x="1693687" y="4020979"/>
              <a:ext cx="871180" cy="2177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rgbClr val="D02A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差分霍尔设计</a:t>
              </a:r>
              <a:endParaRPr lang="en-US" altLang="zh-CN" sz="1200" b="1" dirty="0">
                <a:solidFill>
                  <a:srgbClr val="D02A3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30256656-67F4-46CE-8624-24B9CA0B1E46}"/>
                </a:ext>
              </a:extLst>
            </p:cNvPr>
            <p:cNvCxnSpPr/>
            <p:nvPr/>
          </p:nvCxnSpPr>
          <p:spPr>
            <a:xfrm flipH="1" flipV="1">
              <a:off x="2191966" y="4267200"/>
              <a:ext cx="1139667" cy="6011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C8C583EE-5551-4F4A-8905-9394C9932C27}"/>
                </a:ext>
              </a:extLst>
            </p:cNvPr>
            <p:cNvCxnSpPr/>
            <p:nvPr/>
          </p:nvCxnSpPr>
          <p:spPr>
            <a:xfrm flipH="1" flipV="1">
              <a:off x="2191966" y="4267200"/>
              <a:ext cx="1076167" cy="70908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55AAE4F-472D-49C9-9B0F-0D8304C761C4}"/>
              </a:ext>
            </a:extLst>
          </p:cNvPr>
          <p:cNvGrpSpPr/>
          <p:nvPr/>
        </p:nvGrpSpPr>
        <p:grpSpPr>
          <a:xfrm>
            <a:off x="5941300" y="3261013"/>
            <a:ext cx="4944255" cy="2587398"/>
            <a:chOff x="6083672" y="3584248"/>
            <a:chExt cx="4944255" cy="2587398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5E2A794-2334-4C1B-BAE0-0F6330009B22}"/>
                </a:ext>
              </a:extLst>
            </p:cNvPr>
            <p:cNvSpPr txBox="1"/>
            <p:nvPr/>
          </p:nvSpPr>
          <p:spPr>
            <a:xfrm>
              <a:off x="6467474" y="4135445"/>
              <a:ext cx="64312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D02A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霍尔</a:t>
              </a:r>
              <a:r>
                <a:rPr lang="en-US" altLang="zh-CN" sz="1400" b="1" dirty="0">
                  <a:solidFill>
                    <a:srgbClr val="D02A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B41E579-72BF-4A97-999A-25EC9201A369}"/>
                </a:ext>
              </a:extLst>
            </p:cNvPr>
            <p:cNvSpPr txBox="1"/>
            <p:nvPr/>
          </p:nvSpPr>
          <p:spPr>
            <a:xfrm>
              <a:off x="9913061" y="4135444"/>
              <a:ext cx="88538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rgbClr val="D02A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霍尔</a:t>
              </a:r>
              <a:r>
                <a:rPr lang="en-US" altLang="zh-CN" sz="1200" b="1" dirty="0">
                  <a:solidFill>
                    <a:srgbClr val="D02A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4F041B79-9284-40CA-9539-A76734186533}"/>
                </a:ext>
              </a:extLst>
            </p:cNvPr>
            <p:cNvSpPr/>
            <p:nvPr/>
          </p:nvSpPr>
          <p:spPr bwMode="auto">
            <a:xfrm>
              <a:off x="7030911" y="4638923"/>
              <a:ext cx="435110" cy="27121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rtlCol="0" anchor="ctr">
              <a:normAutofit fontScale="77500" lnSpcReduction="20000"/>
            </a:bodyPr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7F0AE5FC-58C1-484D-9BE4-6AEAD3A6DB64}"/>
                </a:ext>
              </a:extLst>
            </p:cNvPr>
            <p:cNvSpPr/>
            <p:nvPr/>
          </p:nvSpPr>
          <p:spPr bwMode="auto">
            <a:xfrm>
              <a:off x="6932682" y="4857826"/>
              <a:ext cx="435110" cy="27121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rtlCol="0" anchor="ctr">
              <a:normAutofit fontScale="77500" lnSpcReduction="20000"/>
            </a:bodyPr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C2FD8D6B-450E-45B0-BB65-A17F5EACDDF6}"/>
                </a:ext>
              </a:extLst>
            </p:cNvPr>
            <p:cNvSpPr/>
            <p:nvPr/>
          </p:nvSpPr>
          <p:spPr bwMode="auto">
            <a:xfrm>
              <a:off x="8396284" y="4638923"/>
              <a:ext cx="432000" cy="27121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rtlCol="0" anchor="ctr">
              <a:normAutofit fontScale="77500" lnSpcReduction="20000"/>
            </a:bodyPr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FD90AACA-EA2A-41CD-8352-0F2395B7573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083672" y="4481474"/>
              <a:ext cx="4944255" cy="1094980"/>
            </a:xfrm>
            <a:prstGeom prst="rect">
              <a:avLst/>
            </a:prstGeom>
          </p:spPr>
        </p:pic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1D39F293-F917-493F-836C-8298AE83FFDC}"/>
                </a:ext>
              </a:extLst>
            </p:cNvPr>
            <p:cNvGrpSpPr/>
            <p:nvPr/>
          </p:nvGrpSpPr>
          <p:grpSpPr>
            <a:xfrm>
              <a:off x="7886889" y="3768048"/>
              <a:ext cx="1440000" cy="646956"/>
              <a:chOff x="7938769" y="3444570"/>
              <a:chExt cx="1260000" cy="646956"/>
            </a:xfrm>
          </p:grpSpPr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21A9CC61-51F5-4EA2-8039-7E66B857565E}"/>
                  </a:ext>
                </a:extLst>
              </p:cNvPr>
              <p:cNvGrpSpPr/>
              <p:nvPr/>
            </p:nvGrpSpPr>
            <p:grpSpPr>
              <a:xfrm>
                <a:off x="7938769" y="3494271"/>
                <a:ext cx="1260000" cy="540000"/>
                <a:chOff x="8177717" y="3353453"/>
                <a:chExt cx="1080001" cy="719813"/>
              </a:xfrm>
            </p:grpSpPr>
            <p:sp>
              <p:nvSpPr>
                <p:cNvPr id="27" name="矩形 26">
                  <a:extLst>
                    <a:ext uri="{FF2B5EF4-FFF2-40B4-BE49-F238E27FC236}">
                      <a16:creationId xmlns:a16="http://schemas.microsoft.com/office/drawing/2014/main" id="{97A95BCD-44F4-4A99-BE06-9C4C3F5A65BA}"/>
                    </a:ext>
                  </a:extLst>
                </p:cNvPr>
                <p:cNvSpPr/>
                <p:nvPr/>
              </p:nvSpPr>
              <p:spPr bwMode="auto">
                <a:xfrm>
                  <a:off x="8177718" y="3713266"/>
                  <a:ext cx="1080000" cy="360000"/>
                </a:xfrm>
                <a:prstGeom prst="rect">
                  <a:avLst/>
                </a:prstGeom>
                <a:solidFill>
                  <a:srgbClr val="C00000">
                    <a:alpha val="85000"/>
                  </a:srgbClr>
                </a:solidFill>
                <a:ln>
                  <a:noFill/>
                </a:ln>
              </p:spPr>
              <p:txBody>
                <a:bodyPr rtlCol="0" anchor="ctr">
                  <a:normAutofit fontScale="77500" lnSpcReduction="20000"/>
                </a:bodyPr>
                <a:lstStyle/>
                <a:p>
                  <a:pPr marL="0" marR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28" name="矩形 27">
                  <a:extLst>
                    <a:ext uri="{FF2B5EF4-FFF2-40B4-BE49-F238E27FC236}">
                      <a16:creationId xmlns:a16="http://schemas.microsoft.com/office/drawing/2014/main" id="{4E509A67-B71E-4116-91DA-A98415A3E72C}"/>
                    </a:ext>
                  </a:extLst>
                </p:cNvPr>
                <p:cNvSpPr/>
                <p:nvPr/>
              </p:nvSpPr>
              <p:spPr bwMode="auto">
                <a:xfrm>
                  <a:off x="8177717" y="3353453"/>
                  <a:ext cx="1080000" cy="360000"/>
                </a:xfrm>
                <a:prstGeom prst="rect">
                  <a:avLst/>
                </a:prstGeom>
                <a:solidFill>
                  <a:srgbClr val="00B0F0">
                    <a:alpha val="85000"/>
                  </a:srgbClr>
                </a:solidFill>
                <a:ln>
                  <a:noFill/>
                </a:ln>
              </p:spPr>
              <p:txBody>
                <a:bodyPr rtlCol="0" anchor="ctr">
                  <a:normAutofit fontScale="77500" lnSpcReduction="20000"/>
                </a:bodyPr>
                <a:lstStyle/>
                <a:p>
                  <a:pPr marL="0" marR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endParaRPr>
                </a:p>
              </p:txBody>
            </p:sp>
          </p:grp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B8C46E0C-6CBC-406A-8671-3CD60AA2E7DF}"/>
                  </a:ext>
                </a:extLst>
              </p:cNvPr>
              <p:cNvSpPr txBox="1"/>
              <p:nvPr/>
            </p:nvSpPr>
            <p:spPr>
              <a:xfrm>
                <a:off x="8399491" y="3444570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E5CA90C4-F225-4685-830D-001EE3E8AA72}"/>
                  </a:ext>
                </a:extLst>
              </p:cNvPr>
              <p:cNvSpPr txBox="1"/>
              <p:nvPr/>
            </p:nvSpPr>
            <p:spPr>
              <a:xfrm>
                <a:off x="8395474" y="3722194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</a:t>
                </a: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1AC5B149-4E59-47B8-8EFF-1B19A8BADEF2}"/>
                </a:ext>
              </a:extLst>
            </p:cNvPr>
            <p:cNvCxnSpPr/>
            <p:nvPr/>
          </p:nvCxnSpPr>
          <p:spPr>
            <a:xfrm flipH="1" flipV="1">
              <a:off x="6792617" y="4354324"/>
              <a:ext cx="1139667" cy="6011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917A9454-3F3E-4BD5-A1C1-0AF5054F0541}"/>
                </a:ext>
              </a:extLst>
            </p:cNvPr>
            <p:cNvCxnSpPr>
              <a:cxnSpLocks/>
              <a:stCxn id="13" idx="2"/>
            </p:cNvCxnSpPr>
            <p:nvPr/>
          </p:nvCxnSpPr>
          <p:spPr>
            <a:xfrm flipH="1">
              <a:off x="8571347" y="4412443"/>
              <a:ext cx="1784406" cy="55005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84500FAB-BA0B-4CE6-8BAB-ED5A8714B877}"/>
                </a:ext>
              </a:extLst>
            </p:cNvPr>
            <p:cNvCxnSpPr/>
            <p:nvPr/>
          </p:nvCxnSpPr>
          <p:spPr>
            <a:xfrm flipH="1">
              <a:off x="9323982" y="3832957"/>
              <a:ext cx="834348" cy="29384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7E9C37F-3EEE-4582-984F-451B1F43FFE1}"/>
                </a:ext>
              </a:extLst>
            </p:cNvPr>
            <p:cNvSpPr txBox="1"/>
            <p:nvPr/>
          </p:nvSpPr>
          <p:spPr>
            <a:xfrm>
              <a:off x="9544154" y="3584248"/>
              <a:ext cx="1254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rgbClr val="D02A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外部干扰磁场</a:t>
              </a:r>
              <a:endParaRPr lang="en-US" altLang="zh-CN" sz="1200" b="1" dirty="0">
                <a:solidFill>
                  <a:srgbClr val="D02A3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0FE9FC1-6848-40C8-8EF3-A4B8F2FCB542}"/>
                </a:ext>
              </a:extLst>
            </p:cNvPr>
            <p:cNvSpPr txBox="1"/>
            <p:nvPr/>
          </p:nvSpPr>
          <p:spPr>
            <a:xfrm>
              <a:off x="8003196" y="5833092"/>
              <a:ext cx="130837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1600" b="1" dirty="0">
                  <a:solidFill>
                    <a:srgbClr val="D02A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B=B</a:t>
              </a:r>
              <a:r>
                <a:rPr lang="en-US" altLang="zh-CN" sz="1200" b="1" dirty="0">
                  <a:solidFill>
                    <a:srgbClr val="D02A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H1 </a:t>
              </a:r>
              <a:r>
                <a:rPr lang="en-US" altLang="zh-CN" sz="1600" b="1" dirty="0">
                  <a:solidFill>
                    <a:srgbClr val="D02A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 B</a:t>
              </a:r>
              <a:r>
                <a:rPr lang="en-US" altLang="zh-CN" sz="1200" b="1" dirty="0">
                  <a:solidFill>
                    <a:srgbClr val="D02A3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H2</a:t>
              </a:r>
              <a:endParaRPr lang="zh-CN" altLang="en-US" sz="1600" b="1" dirty="0">
                <a:solidFill>
                  <a:srgbClr val="D02A3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66872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9C9A7F5C-DC05-48FB-AF7A-DAB17B4F9C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4063" y="958194"/>
            <a:ext cx="3683651" cy="2160000"/>
          </a:xfrm>
          <a:prstGeom prst="rect">
            <a:avLst/>
          </a:prstGeom>
        </p:spPr>
      </p:pic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2DBE81-EF9A-42D7-AD97-10C1F3B5EF7E}" type="slidenum">
              <a:rPr lang="zh-CN" altLang="en-US" smtClean="0"/>
              <a:t>8</a:t>
            </a:fld>
            <a:endParaRPr lang="zh-CN" altLang="en-US"/>
          </a:p>
        </p:txBody>
      </p:sp>
      <p:sp>
        <p:nvSpPr>
          <p:cNvPr id="75" name="文本框 74"/>
          <p:cNvSpPr txBox="1"/>
          <p:nvPr/>
        </p:nvSpPr>
        <p:spPr>
          <a:xfrm>
            <a:off x="851535" y="332740"/>
            <a:ext cx="3610284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MT9221&amp;MT9223</a:t>
            </a:r>
            <a:r>
              <a:rPr lang="zh-CN" altLang="en-US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简介</a:t>
            </a:r>
          </a:p>
        </p:txBody>
      </p:sp>
      <p:sp>
        <p:nvSpPr>
          <p:cNvPr id="43" name="Oval 5">
            <a:extLst>
              <a:ext uri="{FF2B5EF4-FFF2-40B4-BE49-F238E27FC236}">
                <a16:creationId xmlns:a16="http://schemas.microsoft.com/office/drawing/2014/main" id="{24FF0F26-7B27-4DE5-A17C-D070C265F5B5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3394868" y="4714149"/>
            <a:ext cx="5403850" cy="774700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rot="10800000" wrap="none" anchor="ctr"/>
          <a:lstStyle/>
          <a:p>
            <a:endParaRPr lang="zh-CN" altLang="en-US" b="0">
              <a:ea typeface="华文细黑" pitchFamily="2" charset="-122"/>
            </a:endParaRPr>
          </a:p>
        </p:txBody>
      </p:sp>
      <p:sp>
        <p:nvSpPr>
          <p:cNvPr id="45" name="Freeform 9">
            <a:extLst>
              <a:ext uri="{FF2B5EF4-FFF2-40B4-BE49-F238E27FC236}">
                <a16:creationId xmlns:a16="http://schemas.microsoft.com/office/drawing/2014/main" id="{A3A03E2B-B286-4A4D-8037-1B27FC63B362}"/>
              </a:ext>
            </a:extLst>
          </p:cNvPr>
          <p:cNvSpPr>
            <a:spLocks/>
          </p:cNvSpPr>
          <p:nvPr/>
        </p:nvSpPr>
        <p:spPr bwMode="auto">
          <a:xfrm>
            <a:off x="4290334" y="1448785"/>
            <a:ext cx="1759102" cy="1747986"/>
          </a:xfrm>
          <a:custGeom>
            <a:avLst/>
            <a:gdLst>
              <a:gd name="T0" fmla="*/ 2089150 w 177"/>
              <a:gd name="T1" fmla="*/ 0 h 177"/>
              <a:gd name="T2" fmla="*/ 0 w 177"/>
              <a:gd name="T3" fmla="*/ 2090737 h 177"/>
              <a:gd name="T4" fmla="*/ 2089150 w 177"/>
              <a:gd name="T5" fmla="*/ 2090737 h 177"/>
              <a:gd name="T6" fmla="*/ 2089150 w 177"/>
              <a:gd name="T7" fmla="*/ 0 h 177"/>
              <a:gd name="T8" fmla="*/ 0 60000 65536"/>
              <a:gd name="T9" fmla="*/ 0 60000 65536"/>
              <a:gd name="T10" fmla="*/ 0 60000 65536"/>
              <a:gd name="T11" fmla="*/ 0 60000 65536"/>
              <a:gd name="T12" fmla="*/ 0 w 177"/>
              <a:gd name="T13" fmla="*/ 0 h 177"/>
              <a:gd name="T14" fmla="*/ 177 w 177"/>
              <a:gd name="T15" fmla="*/ 177 h 17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7" h="177">
                <a:moveTo>
                  <a:pt x="177" y="0"/>
                </a:moveTo>
                <a:cubicBezTo>
                  <a:pt x="79" y="0"/>
                  <a:pt x="0" y="79"/>
                  <a:pt x="0" y="177"/>
                </a:cubicBezTo>
                <a:lnTo>
                  <a:pt x="177" y="177"/>
                </a:lnTo>
                <a:lnTo>
                  <a:pt x="177" y="0"/>
                </a:lnTo>
                <a:close/>
              </a:path>
            </a:pathLst>
          </a:custGeom>
          <a:solidFill>
            <a:srgbClr val="F7858D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53" name="Group 13">
            <a:extLst>
              <a:ext uri="{FF2B5EF4-FFF2-40B4-BE49-F238E27FC236}">
                <a16:creationId xmlns:a16="http://schemas.microsoft.com/office/drawing/2014/main" id="{F868C6C5-B761-4520-97A9-0F2249B7E703}"/>
              </a:ext>
            </a:extLst>
          </p:cNvPr>
          <p:cNvGrpSpPr>
            <a:grpSpLocks/>
          </p:cNvGrpSpPr>
          <p:nvPr/>
        </p:nvGrpSpPr>
        <p:grpSpPr bwMode="auto">
          <a:xfrm rot="-1297425" flipH="1" flipV="1">
            <a:off x="4256881" y="4310924"/>
            <a:ext cx="3622675" cy="869950"/>
            <a:chOff x="0" y="0"/>
            <a:chExt cx="893" cy="246"/>
          </a:xfrm>
        </p:grpSpPr>
        <p:grpSp>
          <p:nvGrpSpPr>
            <p:cNvPr id="54" name="Group 14">
              <a:extLst>
                <a:ext uri="{FF2B5EF4-FFF2-40B4-BE49-F238E27FC236}">
                  <a16:creationId xmlns:a16="http://schemas.microsoft.com/office/drawing/2014/main" id="{168CC30C-EB02-468F-9218-0F8A5DCB303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60" name="AutoShape 56">
                <a:extLst>
                  <a:ext uri="{FF2B5EF4-FFF2-40B4-BE49-F238E27FC236}">
                    <a16:creationId xmlns:a16="http://schemas.microsoft.com/office/drawing/2014/main" id="{A015E6CF-EC5E-4653-A946-13FAA1E91C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263130">
                <a:off x="293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b="0"/>
              </a:p>
            </p:txBody>
          </p:sp>
          <p:sp>
            <p:nvSpPr>
              <p:cNvPr id="61" name="AutoShape 57">
                <a:extLst>
                  <a:ext uri="{FF2B5EF4-FFF2-40B4-BE49-F238E27FC236}">
                    <a16:creationId xmlns:a16="http://schemas.microsoft.com/office/drawing/2014/main" id="{9C30C578-AE90-4FCE-8B06-E51B5DDF8A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6078281">
                <a:off x="429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b="0"/>
              </a:p>
            </p:txBody>
          </p:sp>
          <p:sp>
            <p:nvSpPr>
              <p:cNvPr id="62" name="AutoShape 58">
                <a:extLst>
                  <a:ext uri="{FF2B5EF4-FFF2-40B4-BE49-F238E27FC236}">
                    <a16:creationId xmlns:a16="http://schemas.microsoft.com/office/drawing/2014/main" id="{FB769B29-5D88-4CE8-B12B-6647248E0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6373927">
                <a:off x="505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b="0"/>
              </a:p>
            </p:txBody>
          </p:sp>
          <p:sp>
            <p:nvSpPr>
              <p:cNvPr id="63" name="AutoShape 59">
                <a:extLst>
                  <a:ext uri="{FF2B5EF4-FFF2-40B4-BE49-F238E27FC236}">
                    <a16:creationId xmlns:a16="http://schemas.microsoft.com/office/drawing/2014/main" id="{0FC58400-FB51-413E-A66A-D6CD8C8921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6906312">
                <a:off x="595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b="0"/>
              </a:p>
            </p:txBody>
          </p:sp>
        </p:grpSp>
        <p:grpSp>
          <p:nvGrpSpPr>
            <p:cNvPr id="55" name="Group 19">
              <a:extLst>
                <a:ext uri="{FF2B5EF4-FFF2-40B4-BE49-F238E27FC236}">
                  <a16:creationId xmlns:a16="http://schemas.microsoft.com/office/drawing/2014/main" id="{45009BBB-6EA2-4B4B-AD34-B679D5E0C5ED}"/>
                </a:ext>
              </a:extLst>
            </p:cNvPr>
            <p:cNvGrpSpPr>
              <a:grpSpLocks/>
            </p:cNvGrpSpPr>
            <p:nvPr/>
          </p:nvGrpSpPr>
          <p:grpSpPr bwMode="auto"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56" name="AutoShape 61">
                <a:extLst>
                  <a:ext uri="{FF2B5EF4-FFF2-40B4-BE49-F238E27FC236}">
                    <a16:creationId xmlns:a16="http://schemas.microsoft.com/office/drawing/2014/main" id="{D0D3D86D-0DB3-4462-B6C9-8904BD324C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263130">
                <a:off x="293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b="0"/>
              </a:p>
            </p:txBody>
          </p:sp>
          <p:sp>
            <p:nvSpPr>
              <p:cNvPr id="57" name="AutoShape 62">
                <a:extLst>
                  <a:ext uri="{FF2B5EF4-FFF2-40B4-BE49-F238E27FC236}">
                    <a16:creationId xmlns:a16="http://schemas.microsoft.com/office/drawing/2014/main" id="{1E4F7AA0-1C67-4D41-A1DD-06559C01DE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6078281">
                <a:off x="429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b="0"/>
              </a:p>
            </p:txBody>
          </p:sp>
          <p:sp>
            <p:nvSpPr>
              <p:cNvPr id="58" name="AutoShape 63">
                <a:extLst>
                  <a:ext uri="{FF2B5EF4-FFF2-40B4-BE49-F238E27FC236}">
                    <a16:creationId xmlns:a16="http://schemas.microsoft.com/office/drawing/2014/main" id="{24D403CE-5CAE-4B03-A5BA-C23C70D3C0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6373927">
                <a:off x="505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b="0"/>
              </a:p>
            </p:txBody>
          </p:sp>
          <p:sp>
            <p:nvSpPr>
              <p:cNvPr id="59" name="AutoShape 64">
                <a:extLst>
                  <a:ext uri="{FF2B5EF4-FFF2-40B4-BE49-F238E27FC236}">
                    <a16:creationId xmlns:a16="http://schemas.microsoft.com/office/drawing/2014/main" id="{976777CD-B603-42A7-BDB2-95F963E1AB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6906312">
                <a:off x="595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b="0"/>
              </a:p>
            </p:txBody>
          </p:sp>
        </p:grpSp>
      </p:grpSp>
      <p:sp>
        <p:nvSpPr>
          <p:cNvPr id="64" name="Rectangle 36">
            <a:extLst>
              <a:ext uri="{FF2B5EF4-FFF2-40B4-BE49-F238E27FC236}">
                <a16:creationId xmlns:a16="http://schemas.microsoft.com/office/drawing/2014/main" id="{48786EAB-D6D6-4213-80E7-C1F6C07F6C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0056" y="3726724"/>
            <a:ext cx="1908175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1F5C99"/>
            </a:prstShdw>
          </a:effec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/>
              <a:t>单击此处添加</a:t>
            </a:r>
          </a:p>
          <a:p>
            <a:pPr algn="ctr">
              <a:lnSpc>
                <a:spcPct val="120000"/>
              </a:lnSpc>
            </a:pPr>
            <a:r>
              <a:rPr lang="zh-CN" altLang="en-US" sz="1400" dirty="0"/>
              <a:t>内容文字信息</a:t>
            </a:r>
          </a:p>
        </p:txBody>
      </p:sp>
      <p:sp>
        <p:nvSpPr>
          <p:cNvPr id="65" name="Rectangle 37">
            <a:extLst>
              <a:ext uri="{FF2B5EF4-FFF2-40B4-BE49-F238E27FC236}">
                <a16:creationId xmlns:a16="http://schemas.microsoft.com/office/drawing/2014/main" id="{479A238F-4F6D-4AAC-B503-37AE416797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2331" y="3726724"/>
            <a:ext cx="1908175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1F5C99"/>
            </a:prstShdw>
          </a:effec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/>
              <a:t>单击此处添加</a:t>
            </a:r>
          </a:p>
          <a:p>
            <a:pPr algn="ctr">
              <a:lnSpc>
                <a:spcPct val="120000"/>
              </a:lnSpc>
            </a:pPr>
            <a:r>
              <a:rPr lang="zh-CN" altLang="en-US" sz="1400"/>
              <a:t>内容文字信息</a:t>
            </a:r>
          </a:p>
        </p:txBody>
      </p:sp>
      <p:sp>
        <p:nvSpPr>
          <p:cNvPr id="67" name="Rectangle 39">
            <a:extLst>
              <a:ext uri="{FF2B5EF4-FFF2-40B4-BE49-F238E27FC236}">
                <a16:creationId xmlns:a16="http://schemas.microsoft.com/office/drawing/2014/main" id="{31590B25-7003-4C31-A580-71F9F8FFB8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2331" y="2301149"/>
            <a:ext cx="1908175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1F5C99"/>
            </a:prstShdw>
          </a:effec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/>
              <a:t>单击此处添加</a:t>
            </a:r>
          </a:p>
          <a:p>
            <a:pPr algn="ctr">
              <a:lnSpc>
                <a:spcPct val="120000"/>
              </a:lnSpc>
            </a:pPr>
            <a:r>
              <a:rPr lang="zh-CN" altLang="en-US" sz="1400" dirty="0"/>
              <a:t>内容文字信息</a:t>
            </a:r>
          </a:p>
        </p:txBody>
      </p:sp>
      <p:sp>
        <p:nvSpPr>
          <p:cNvPr id="68" name="Freeform 9">
            <a:extLst>
              <a:ext uri="{FF2B5EF4-FFF2-40B4-BE49-F238E27FC236}">
                <a16:creationId xmlns:a16="http://schemas.microsoft.com/office/drawing/2014/main" id="{28CEA19B-2D7C-4453-A5B2-6D41F86ACFDF}"/>
              </a:ext>
            </a:extLst>
          </p:cNvPr>
          <p:cNvSpPr>
            <a:spLocks/>
          </p:cNvSpPr>
          <p:nvPr/>
        </p:nvSpPr>
        <p:spPr bwMode="auto">
          <a:xfrm flipH="1" flipV="1">
            <a:off x="6108694" y="3280638"/>
            <a:ext cx="1745798" cy="1645448"/>
          </a:xfrm>
          <a:custGeom>
            <a:avLst/>
            <a:gdLst>
              <a:gd name="T0" fmla="*/ 2089150 w 177"/>
              <a:gd name="T1" fmla="*/ 0 h 177"/>
              <a:gd name="T2" fmla="*/ 0 w 177"/>
              <a:gd name="T3" fmla="*/ 2090737 h 177"/>
              <a:gd name="T4" fmla="*/ 2089150 w 177"/>
              <a:gd name="T5" fmla="*/ 2090737 h 177"/>
              <a:gd name="T6" fmla="*/ 2089150 w 177"/>
              <a:gd name="T7" fmla="*/ 0 h 177"/>
              <a:gd name="T8" fmla="*/ 0 60000 65536"/>
              <a:gd name="T9" fmla="*/ 0 60000 65536"/>
              <a:gd name="T10" fmla="*/ 0 60000 65536"/>
              <a:gd name="T11" fmla="*/ 0 60000 65536"/>
              <a:gd name="T12" fmla="*/ 0 w 177"/>
              <a:gd name="T13" fmla="*/ 0 h 177"/>
              <a:gd name="T14" fmla="*/ 177 w 177"/>
              <a:gd name="T15" fmla="*/ 177 h 17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7" h="177">
                <a:moveTo>
                  <a:pt x="177" y="0"/>
                </a:moveTo>
                <a:cubicBezTo>
                  <a:pt x="79" y="0"/>
                  <a:pt x="0" y="79"/>
                  <a:pt x="0" y="177"/>
                </a:cubicBezTo>
                <a:lnTo>
                  <a:pt x="177" y="177"/>
                </a:lnTo>
                <a:lnTo>
                  <a:pt x="177" y="0"/>
                </a:lnTo>
                <a:close/>
              </a:path>
            </a:pathLst>
          </a:custGeom>
          <a:solidFill>
            <a:srgbClr val="F7858D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" name="Freeform 9">
            <a:extLst>
              <a:ext uri="{FF2B5EF4-FFF2-40B4-BE49-F238E27FC236}">
                <a16:creationId xmlns:a16="http://schemas.microsoft.com/office/drawing/2014/main" id="{30DFADE0-0D2A-40E0-B638-058D7DF7A252}"/>
              </a:ext>
            </a:extLst>
          </p:cNvPr>
          <p:cNvSpPr>
            <a:spLocks/>
          </p:cNvSpPr>
          <p:nvPr/>
        </p:nvSpPr>
        <p:spPr bwMode="auto">
          <a:xfrm flipH="1">
            <a:off x="6132233" y="1461101"/>
            <a:ext cx="1728819" cy="1752761"/>
          </a:xfrm>
          <a:custGeom>
            <a:avLst/>
            <a:gdLst>
              <a:gd name="T0" fmla="*/ 2089150 w 177"/>
              <a:gd name="T1" fmla="*/ 0 h 177"/>
              <a:gd name="T2" fmla="*/ 0 w 177"/>
              <a:gd name="T3" fmla="*/ 2090737 h 177"/>
              <a:gd name="T4" fmla="*/ 2089150 w 177"/>
              <a:gd name="T5" fmla="*/ 2090737 h 177"/>
              <a:gd name="T6" fmla="*/ 2089150 w 177"/>
              <a:gd name="T7" fmla="*/ 0 h 177"/>
              <a:gd name="T8" fmla="*/ 0 60000 65536"/>
              <a:gd name="T9" fmla="*/ 0 60000 65536"/>
              <a:gd name="T10" fmla="*/ 0 60000 65536"/>
              <a:gd name="T11" fmla="*/ 0 60000 65536"/>
              <a:gd name="T12" fmla="*/ 0 w 177"/>
              <a:gd name="T13" fmla="*/ 0 h 177"/>
              <a:gd name="T14" fmla="*/ 177 w 177"/>
              <a:gd name="T15" fmla="*/ 177 h 17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7" h="177">
                <a:moveTo>
                  <a:pt x="177" y="0"/>
                </a:moveTo>
                <a:cubicBezTo>
                  <a:pt x="79" y="0"/>
                  <a:pt x="0" y="79"/>
                  <a:pt x="0" y="177"/>
                </a:cubicBezTo>
                <a:lnTo>
                  <a:pt x="177" y="177"/>
                </a:lnTo>
                <a:lnTo>
                  <a:pt x="177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" name="Freeform 9">
            <a:extLst>
              <a:ext uri="{FF2B5EF4-FFF2-40B4-BE49-F238E27FC236}">
                <a16:creationId xmlns:a16="http://schemas.microsoft.com/office/drawing/2014/main" id="{AB013834-2ABC-4FA4-B054-B6F0EC09D231}"/>
              </a:ext>
            </a:extLst>
          </p:cNvPr>
          <p:cNvSpPr>
            <a:spLocks/>
          </p:cNvSpPr>
          <p:nvPr/>
        </p:nvSpPr>
        <p:spPr bwMode="auto">
          <a:xfrm flipV="1">
            <a:off x="4298640" y="3280638"/>
            <a:ext cx="1749372" cy="1645448"/>
          </a:xfrm>
          <a:custGeom>
            <a:avLst/>
            <a:gdLst>
              <a:gd name="T0" fmla="*/ 2089150 w 177"/>
              <a:gd name="T1" fmla="*/ 0 h 177"/>
              <a:gd name="T2" fmla="*/ 0 w 177"/>
              <a:gd name="T3" fmla="*/ 2090737 h 177"/>
              <a:gd name="T4" fmla="*/ 2089150 w 177"/>
              <a:gd name="T5" fmla="*/ 2090737 h 177"/>
              <a:gd name="T6" fmla="*/ 2089150 w 177"/>
              <a:gd name="T7" fmla="*/ 0 h 177"/>
              <a:gd name="T8" fmla="*/ 0 60000 65536"/>
              <a:gd name="T9" fmla="*/ 0 60000 65536"/>
              <a:gd name="T10" fmla="*/ 0 60000 65536"/>
              <a:gd name="T11" fmla="*/ 0 60000 65536"/>
              <a:gd name="T12" fmla="*/ 0 w 177"/>
              <a:gd name="T13" fmla="*/ 0 h 177"/>
              <a:gd name="T14" fmla="*/ 177 w 177"/>
              <a:gd name="T15" fmla="*/ 177 h 17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7" h="177">
                <a:moveTo>
                  <a:pt x="177" y="0"/>
                </a:moveTo>
                <a:cubicBezTo>
                  <a:pt x="79" y="0"/>
                  <a:pt x="0" y="79"/>
                  <a:pt x="0" y="177"/>
                </a:cubicBezTo>
                <a:lnTo>
                  <a:pt x="177" y="177"/>
                </a:lnTo>
                <a:lnTo>
                  <a:pt x="177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B8045E3-60E5-4E3F-BD0E-038959FEFE10}"/>
              </a:ext>
            </a:extLst>
          </p:cNvPr>
          <p:cNvSpPr/>
          <p:nvPr/>
        </p:nvSpPr>
        <p:spPr>
          <a:xfrm>
            <a:off x="6089566" y="726952"/>
            <a:ext cx="5763600" cy="2534508"/>
          </a:xfrm>
          <a:prstGeom prst="rect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0B115050-8B4A-44EF-AA26-EEE696BDDE5B}"/>
              </a:ext>
            </a:extLst>
          </p:cNvPr>
          <p:cNvSpPr/>
          <p:nvPr/>
        </p:nvSpPr>
        <p:spPr>
          <a:xfrm>
            <a:off x="6095041" y="3254193"/>
            <a:ext cx="5763600" cy="2534508"/>
          </a:xfrm>
          <a:prstGeom prst="rect">
            <a:avLst/>
          </a:prstGeom>
          <a:noFill/>
          <a:ln w="28575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DCCB7A19-F627-4DD7-9DEB-C75C482495E3}"/>
              </a:ext>
            </a:extLst>
          </p:cNvPr>
          <p:cNvSpPr/>
          <p:nvPr/>
        </p:nvSpPr>
        <p:spPr>
          <a:xfrm>
            <a:off x="335949" y="719355"/>
            <a:ext cx="5763600" cy="2520000"/>
          </a:xfrm>
          <a:prstGeom prst="rect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EF043C54-7D9E-4A4A-967C-4F9B5BC7521C}"/>
              </a:ext>
            </a:extLst>
          </p:cNvPr>
          <p:cNvSpPr/>
          <p:nvPr/>
        </p:nvSpPr>
        <p:spPr>
          <a:xfrm>
            <a:off x="340030" y="3246629"/>
            <a:ext cx="5763600" cy="2534508"/>
          </a:xfrm>
          <a:prstGeom prst="rect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D90A6EF3-5FDB-49FD-BD3B-AC35BC64B0DD}"/>
              </a:ext>
            </a:extLst>
          </p:cNvPr>
          <p:cNvSpPr/>
          <p:nvPr/>
        </p:nvSpPr>
        <p:spPr>
          <a:xfrm>
            <a:off x="326809" y="987816"/>
            <a:ext cx="3514566" cy="20135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电压范围</a:t>
            </a: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4.5~5.5V</a:t>
            </a:r>
          </a:p>
          <a:p>
            <a:pPr marL="171450" indent="-171450" algn="just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温度范围</a:t>
            </a: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-40~125℃</a:t>
            </a:r>
          </a:p>
          <a:p>
            <a:pPr marL="171450" indent="-171450" algn="just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150kHz </a:t>
            </a: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高速带宽</a:t>
            </a:r>
          </a:p>
          <a:p>
            <a:pPr marL="171450" indent="-171450" algn="just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非线性度＜</a:t>
            </a:r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±0.5%</a:t>
            </a:r>
          </a:p>
          <a:p>
            <a:pPr marL="171450" indent="-171450" algn="just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精度 </a:t>
            </a:r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&lt; ±1.5%</a:t>
            </a:r>
          </a:p>
          <a:p>
            <a:pPr marL="171450" indent="-171450" algn="just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响应时间 </a:t>
            </a: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&lt; 4us</a:t>
            </a:r>
          </a:p>
          <a:p>
            <a:pPr marL="171450" indent="-171450" algn="just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低噪声 </a:t>
            </a: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119uA/√Hz</a:t>
            </a: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DB683CDD-2196-4A42-B024-22C80E5A7678}"/>
              </a:ext>
            </a:extLst>
          </p:cNvPr>
          <p:cNvSpPr/>
          <p:nvPr/>
        </p:nvSpPr>
        <p:spPr>
          <a:xfrm>
            <a:off x="2502773" y="961202"/>
            <a:ext cx="3514566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隔离电压 </a:t>
            </a:r>
            <a:r>
              <a:rPr lang="en-US" altLang="zh-CN" sz="15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2400 VRMS </a:t>
            </a:r>
          </a:p>
          <a:p>
            <a:pPr marL="171450" indent="-1714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en-US" altLang="zh-CN" sz="15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0~±50A</a:t>
            </a:r>
            <a:r>
              <a:rPr lang="zh-CN" altLang="en-US" sz="15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连续电流测量范围</a:t>
            </a:r>
          </a:p>
          <a:p>
            <a:pPr marL="171450" lvl="0" indent="-1714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外部磁场干扰抑制能力</a:t>
            </a:r>
          </a:p>
          <a:p>
            <a:pPr marL="171450" lvl="0" indent="-1714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内部集成电流导体回路</a:t>
            </a:r>
          </a:p>
          <a:p>
            <a:pPr marL="171450" lvl="0" indent="-1714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内部集成温度补偿</a:t>
            </a:r>
          </a:p>
          <a:p>
            <a:pPr marL="171450" lvl="0" indent="-1714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比例输出</a:t>
            </a:r>
          </a:p>
          <a:p>
            <a:pPr marL="171450" lvl="0" indent="-1714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en-US" altLang="zh-CN" sz="15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SOP-8</a:t>
            </a:r>
          </a:p>
        </p:txBody>
      </p:sp>
      <p:pic>
        <p:nvPicPr>
          <p:cNvPr id="81" name="图片 80">
            <a:extLst>
              <a:ext uri="{FF2B5EF4-FFF2-40B4-BE49-F238E27FC236}">
                <a16:creationId xmlns:a16="http://schemas.microsoft.com/office/drawing/2014/main" id="{8747586F-99F0-4A7C-AA50-743D9B52537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55556" y="3395818"/>
            <a:ext cx="3653994" cy="2153336"/>
          </a:xfrm>
          <a:prstGeom prst="rect">
            <a:avLst/>
          </a:prstGeom>
        </p:spPr>
      </p:pic>
      <p:sp>
        <p:nvSpPr>
          <p:cNvPr id="82" name="Rectangle 38">
            <a:extLst>
              <a:ext uri="{FF2B5EF4-FFF2-40B4-BE49-F238E27FC236}">
                <a16:creationId xmlns:a16="http://schemas.microsoft.com/office/drawing/2014/main" id="{EB39043D-30DF-44E0-883E-E41A1AB69F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7560" y="2738290"/>
            <a:ext cx="1908175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1F5C99"/>
            </a:prstShdw>
          </a:effec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</a:rPr>
              <a:t>主要特点</a:t>
            </a:r>
          </a:p>
        </p:txBody>
      </p:sp>
      <p:sp>
        <p:nvSpPr>
          <p:cNvPr id="83" name="Rectangle 38">
            <a:extLst>
              <a:ext uri="{FF2B5EF4-FFF2-40B4-BE49-F238E27FC236}">
                <a16:creationId xmlns:a16="http://schemas.microsoft.com/office/drawing/2014/main" id="{FCBB3C91-44C4-41A5-A2F6-BFD793B1CC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8510" y="3273932"/>
            <a:ext cx="1908175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1F5C99"/>
            </a:prstShdw>
          </a:effec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</a:rPr>
              <a:t>应用电路</a:t>
            </a:r>
          </a:p>
        </p:txBody>
      </p:sp>
      <p:sp>
        <p:nvSpPr>
          <p:cNvPr id="84" name="Rectangle 38">
            <a:extLst>
              <a:ext uri="{FF2B5EF4-FFF2-40B4-BE49-F238E27FC236}">
                <a16:creationId xmlns:a16="http://schemas.microsoft.com/office/drawing/2014/main" id="{A41E7DCD-06D9-4B96-B825-0D748BBF23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3548" y="2739114"/>
            <a:ext cx="1908175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1F5C99"/>
            </a:prstShdw>
          </a:effec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</a:rPr>
              <a:t>引脚定义</a:t>
            </a:r>
          </a:p>
        </p:txBody>
      </p:sp>
      <p:sp>
        <p:nvSpPr>
          <p:cNvPr id="85" name="Rectangle 38">
            <a:extLst>
              <a:ext uri="{FF2B5EF4-FFF2-40B4-BE49-F238E27FC236}">
                <a16:creationId xmlns:a16="http://schemas.microsoft.com/office/drawing/2014/main" id="{80E796FE-B368-425F-A651-91AED07C20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8337" y="3289641"/>
            <a:ext cx="1908175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1F5C99"/>
            </a:prstShdw>
          </a:effec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</a:rPr>
              <a:t>外形透视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A64C351-0619-4180-9753-FB65CCC3F07C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378" y="3438457"/>
            <a:ext cx="4553547" cy="216471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2DBE81-EF9A-42D7-AD97-10C1F3B5EF7E}" type="slidenum">
              <a:rPr lang="zh-CN" altLang="en-US" smtClean="0"/>
              <a:t>9</a:t>
            </a:fld>
            <a:endParaRPr lang="zh-CN" altLang="en-US"/>
          </a:p>
        </p:txBody>
      </p:sp>
      <p:sp>
        <p:nvSpPr>
          <p:cNvPr id="75" name="文本框 74"/>
          <p:cNvSpPr txBox="1"/>
          <p:nvPr/>
        </p:nvSpPr>
        <p:spPr>
          <a:xfrm>
            <a:off x="851535" y="332740"/>
            <a:ext cx="2064989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MT9222</a:t>
            </a:r>
            <a:r>
              <a:rPr lang="zh-CN" altLang="en-US" sz="2400" b="1" dirty="0">
                <a:solidFill>
                  <a:srgbClr val="F2333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简介</a:t>
            </a:r>
          </a:p>
        </p:txBody>
      </p:sp>
      <p:sp>
        <p:nvSpPr>
          <p:cNvPr id="70" name="Oval 5">
            <a:extLst>
              <a:ext uri="{FF2B5EF4-FFF2-40B4-BE49-F238E27FC236}">
                <a16:creationId xmlns:a16="http://schemas.microsoft.com/office/drawing/2014/main" id="{4F9CC3E6-F642-4B4F-811F-62B9EE2125A6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3394868" y="4714149"/>
            <a:ext cx="5403850" cy="774700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rot="10800000" wrap="none" anchor="ctr"/>
          <a:lstStyle/>
          <a:p>
            <a:endParaRPr lang="zh-CN" altLang="en-US" b="0">
              <a:ea typeface="华文细黑" pitchFamily="2" charset="-122"/>
            </a:endParaRPr>
          </a:p>
        </p:txBody>
      </p:sp>
      <p:sp>
        <p:nvSpPr>
          <p:cNvPr id="71" name="Freeform 9">
            <a:extLst>
              <a:ext uri="{FF2B5EF4-FFF2-40B4-BE49-F238E27FC236}">
                <a16:creationId xmlns:a16="http://schemas.microsoft.com/office/drawing/2014/main" id="{9BC229D1-14FD-4E54-B45F-7574325334A7}"/>
              </a:ext>
            </a:extLst>
          </p:cNvPr>
          <p:cNvSpPr>
            <a:spLocks/>
          </p:cNvSpPr>
          <p:nvPr/>
        </p:nvSpPr>
        <p:spPr bwMode="auto">
          <a:xfrm>
            <a:off x="4290334" y="1448785"/>
            <a:ext cx="1759102" cy="1747986"/>
          </a:xfrm>
          <a:custGeom>
            <a:avLst/>
            <a:gdLst>
              <a:gd name="T0" fmla="*/ 2089150 w 177"/>
              <a:gd name="T1" fmla="*/ 0 h 177"/>
              <a:gd name="T2" fmla="*/ 0 w 177"/>
              <a:gd name="T3" fmla="*/ 2090737 h 177"/>
              <a:gd name="T4" fmla="*/ 2089150 w 177"/>
              <a:gd name="T5" fmla="*/ 2090737 h 177"/>
              <a:gd name="T6" fmla="*/ 2089150 w 177"/>
              <a:gd name="T7" fmla="*/ 0 h 177"/>
              <a:gd name="T8" fmla="*/ 0 60000 65536"/>
              <a:gd name="T9" fmla="*/ 0 60000 65536"/>
              <a:gd name="T10" fmla="*/ 0 60000 65536"/>
              <a:gd name="T11" fmla="*/ 0 60000 65536"/>
              <a:gd name="T12" fmla="*/ 0 w 177"/>
              <a:gd name="T13" fmla="*/ 0 h 177"/>
              <a:gd name="T14" fmla="*/ 177 w 177"/>
              <a:gd name="T15" fmla="*/ 177 h 17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7" h="177">
                <a:moveTo>
                  <a:pt x="177" y="0"/>
                </a:moveTo>
                <a:cubicBezTo>
                  <a:pt x="79" y="0"/>
                  <a:pt x="0" y="79"/>
                  <a:pt x="0" y="177"/>
                </a:cubicBezTo>
                <a:lnTo>
                  <a:pt x="177" y="177"/>
                </a:lnTo>
                <a:lnTo>
                  <a:pt x="177" y="0"/>
                </a:lnTo>
                <a:close/>
              </a:path>
            </a:pathLst>
          </a:custGeom>
          <a:solidFill>
            <a:srgbClr val="F7858D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95" name="Group 13">
            <a:extLst>
              <a:ext uri="{FF2B5EF4-FFF2-40B4-BE49-F238E27FC236}">
                <a16:creationId xmlns:a16="http://schemas.microsoft.com/office/drawing/2014/main" id="{74F5C5BE-74B7-4557-9D5D-A4CF2A3CDBF4}"/>
              </a:ext>
            </a:extLst>
          </p:cNvPr>
          <p:cNvGrpSpPr>
            <a:grpSpLocks/>
          </p:cNvGrpSpPr>
          <p:nvPr/>
        </p:nvGrpSpPr>
        <p:grpSpPr bwMode="auto">
          <a:xfrm rot="-1297425" flipH="1" flipV="1">
            <a:off x="4256881" y="4310924"/>
            <a:ext cx="3622675" cy="869950"/>
            <a:chOff x="0" y="0"/>
            <a:chExt cx="893" cy="246"/>
          </a:xfrm>
        </p:grpSpPr>
        <p:grpSp>
          <p:nvGrpSpPr>
            <p:cNvPr id="96" name="Group 14">
              <a:extLst>
                <a:ext uri="{FF2B5EF4-FFF2-40B4-BE49-F238E27FC236}">
                  <a16:creationId xmlns:a16="http://schemas.microsoft.com/office/drawing/2014/main" id="{B0572C6F-E0BC-4747-BE21-1C15CA51D5F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102" name="AutoShape 56">
                <a:extLst>
                  <a:ext uri="{FF2B5EF4-FFF2-40B4-BE49-F238E27FC236}">
                    <a16:creationId xmlns:a16="http://schemas.microsoft.com/office/drawing/2014/main" id="{8C63A142-FE93-423A-8BDD-8DFDBA3E76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263130">
                <a:off x="293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b="0"/>
              </a:p>
            </p:txBody>
          </p:sp>
          <p:sp>
            <p:nvSpPr>
              <p:cNvPr id="103" name="AutoShape 57">
                <a:extLst>
                  <a:ext uri="{FF2B5EF4-FFF2-40B4-BE49-F238E27FC236}">
                    <a16:creationId xmlns:a16="http://schemas.microsoft.com/office/drawing/2014/main" id="{1A87C31A-5631-4A4F-A21E-B4A2B44615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6078281">
                <a:off x="429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b="0"/>
              </a:p>
            </p:txBody>
          </p:sp>
          <p:sp>
            <p:nvSpPr>
              <p:cNvPr id="104" name="AutoShape 58">
                <a:extLst>
                  <a:ext uri="{FF2B5EF4-FFF2-40B4-BE49-F238E27FC236}">
                    <a16:creationId xmlns:a16="http://schemas.microsoft.com/office/drawing/2014/main" id="{CDF86B91-600B-4D47-A2C4-FB4B6B8BF7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6373927">
                <a:off x="505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b="0"/>
              </a:p>
            </p:txBody>
          </p:sp>
          <p:sp>
            <p:nvSpPr>
              <p:cNvPr id="105" name="AutoShape 59">
                <a:extLst>
                  <a:ext uri="{FF2B5EF4-FFF2-40B4-BE49-F238E27FC236}">
                    <a16:creationId xmlns:a16="http://schemas.microsoft.com/office/drawing/2014/main" id="{BEAFB101-AB3F-46C7-8324-6356FEA28D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6906312">
                <a:off x="595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b="0"/>
              </a:p>
            </p:txBody>
          </p:sp>
        </p:grpSp>
        <p:grpSp>
          <p:nvGrpSpPr>
            <p:cNvPr id="97" name="Group 19">
              <a:extLst>
                <a:ext uri="{FF2B5EF4-FFF2-40B4-BE49-F238E27FC236}">
                  <a16:creationId xmlns:a16="http://schemas.microsoft.com/office/drawing/2014/main" id="{B62D25AA-75AE-46C2-9BCA-B998AF0E3BC9}"/>
                </a:ext>
              </a:extLst>
            </p:cNvPr>
            <p:cNvGrpSpPr>
              <a:grpSpLocks/>
            </p:cNvGrpSpPr>
            <p:nvPr/>
          </p:nvGrpSpPr>
          <p:grpSpPr bwMode="auto"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98" name="AutoShape 61">
                <a:extLst>
                  <a:ext uri="{FF2B5EF4-FFF2-40B4-BE49-F238E27FC236}">
                    <a16:creationId xmlns:a16="http://schemas.microsoft.com/office/drawing/2014/main" id="{D14A7B9A-2BEF-4F5A-84E3-58B89B7457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263130">
                <a:off x="293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b="0"/>
              </a:p>
            </p:txBody>
          </p:sp>
          <p:sp>
            <p:nvSpPr>
              <p:cNvPr id="99" name="AutoShape 62">
                <a:extLst>
                  <a:ext uri="{FF2B5EF4-FFF2-40B4-BE49-F238E27FC236}">
                    <a16:creationId xmlns:a16="http://schemas.microsoft.com/office/drawing/2014/main" id="{98FFB39A-7472-442B-BB5B-0A5C393B26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6078281">
                <a:off x="429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b="0"/>
              </a:p>
            </p:txBody>
          </p:sp>
          <p:sp>
            <p:nvSpPr>
              <p:cNvPr id="100" name="AutoShape 63">
                <a:extLst>
                  <a:ext uri="{FF2B5EF4-FFF2-40B4-BE49-F238E27FC236}">
                    <a16:creationId xmlns:a16="http://schemas.microsoft.com/office/drawing/2014/main" id="{C3CFFD2E-54BE-41DC-85A8-B20B2686BE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6373927">
                <a:off x="505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b="0"/>
              </a:p>
            </p:txBody>
          </p:sp>
          <p:sp>
            <p:nvSpPr>
              <p:cNvPr id="101" name="AutoShape 64">
                <a:extLst>
                  <a:ext uri="{FF2B5EF4-FFF2-40B4-BE49-F238E27FC236}">
                    <a16:creationId xmlns:a16="http://schemas.microsoft.com/office/drawing/2014/main" id="{CFE14AB9-140C-4177-B243-3ADB9162F3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6906312">
                <a:off x="595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b="0"/>
              </a:p>
            </p:txBody>
          </p:sp>
        </p:grpSp>
      </p:grpSp>
      <p:sp>
        <p:nvSpPr>
          <p:cNvPr id="106" name="Rectangle 36">
            <a:extLst>
              <a:ext uri="{FF2B5EF4-FFF2-40B4-BE49-F238E27FC236}">
                <a16:creationId xmlns:a16="http://schemas.microsoft.com/office/drawing/2014/main" id="{753FF5C1-83B1-42F5-B730-5221FDB37F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0056" y="3726724"/>
            <a:ext cx="1908175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1F5C99"/>
            </a:prstShdw>
          </a:effec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/>
              <a:t>单击此处添加</a:t>
            </a:r>
          </a:p>
          <a:p>
            <a:pPr algn="ctr">
              <a:lnSpc>
                <a:spcPct val="120000"/>
              </a:lnSpc>
            </a:pPr>
            <a:r>
              <a:rPr lang="zh-CN" altLang="en-US" sz="1400" dirty="0"/>
              <a:t>内容文字信息</a:t>
            </a:r>
          </a:p>
        </p:txBody>
      </p:sp>
      <p:sp>
        <p:nvSpPr>
          <p:cNvPr id="107" name="Rectangle 37">
            <a:extLst>
              <a:ext uri="{FF2B5EF4-FFF2-40B4-BE49-F238E27FC236}">
                <a16:creationId xmlns:a16="http://schemas.microsoft.com/office/drawing/2014/main" id="{678D11BE-B42A-4DFF-80BE-7A7DFE4F27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2331" y="3726724"/>
            <a:ext cx="1908175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1F5C99"/>
            </a:prstShdw>
          </a:effec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/>
              <a:t>单击此处添加</a:t>
            </a:r>
          </a:p>
          <a:p>
            <a:pPr algn="ctr">
              <a:lnSpc>
                <a:spcPct val="120000"/>
              </a:lnSpc>
            </a:pPr>
            <a:r>
              <a:rPr lang="zh-CN" altLang="en-US" sz="1400"/>
              <a:t>内容文字信息</a:t>
            </a:r>
          </a:p>
        </p:txBody>
      </p:sp>
      <p:sp>
        <p:nvSpPr>
          <p:cNvPr id="108" name="Rectangle 38">
            <a:extLst>
              <a:ext uri="{FF2B5EF4-FFF2-40B4-BE49-F238E27FC236}">
                <a16:creationId xmlns:a16="http://schemas.microsoft.com/office/drawing/2014/main" id="{23F2320D-048D-46E6-8B43-C9B733F0F6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7560" y="2738290"/>
            <a:ext cx="1908175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1F5C99"/>
            </a:prstShdw>
          </a:effec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</a:rPr>
              <a:t>主要特点</a:t>
            </a:r>
          </a:p>
        </p:txBody>
      </p:sp>
      <p:sp>
        <p:nvSpPr>
          <p:cNvPr id="109" name="Rectangle 39">
            <a:extLst>
              <a:ext uri="{FF2B5EF4-FFF2-40B4-BE49-F238E27FC236}">
                <a16:creationId xmlns:a16="http://schemas.microsoft.com/office/drawing/2014/main" id="{5D9E405A-3533-4109-8CD6-7E94492ACD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2331" y="2301149"/>
            <a:ext cx="1908175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1F5C99"/>
            </a:prstShdw>
          </a:effec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/>
              <a:t>单击此处添加</a:t>
            </a:r>
          </a:p>
          <a:p>
            <a:pPr algn="ctr">
              <a:lnSpc>
                <a:spcPct val="120000"/>
              </a:lnSpc>
            </a:pPr>
            <a:r>
              <a:rPr lang="zh-CN" altLang="en-US" sz="1400" dirty="0"/>
              <a:t>内容文字信息</a:t>
            </a:r>
          </a:p>
        </p:txBody>
      </p:sp>
      <p:sp>
        <p:nvSpPr>
          <p:cNvPr id="110" name="Freeform 9">
            <a:extLst>
              <a:ext uri="{FF2B5EF4-FFF2-40B4-BE49-F238E27FC236}">
                <a16:creationId xmlns:a16="http://schemas.microsoft.com/office/drawing/2014/main" id="{796AE65B-4FA8-4027-B461-37121FE20F77}"/>
              </a:ext>
            </a:extLst>
          </p:cNvPr>
          <p:cNvSpPr>
            <a:spLocks/>
          </p:cNvSpPr>
          <p:nvPr/>
        </p:nvSpPr>
        <p:spPr bwMode="auto">
          <a:xfrm flipH="1" flipV="1">
            <a:off x="6108694" y="3280638"/>
            <a:ext cx="1745798" cy="1645448"/>
          </a:xfrm>
          <a:custGeom>
            <a:avLst/>
            <a:gdLst>
              <a:gd name="T0" fmla="*/ 2089150 w 177"/>
              <a:gd name="T1" fmla="*/ 0 h 177"/>
              <a:gd name="T2" fmla="*/ 0 w 177"/>
              <a:gd name="T3" fmla="*/ 2090737 h 177"/>
              <a:gd name="T4" fmla="*/ 2089150 w 177"/>
              <a:gd name="T5" fmla="*/ 2090737 h 177"/>
              <a:gd name="T6" fmla="*/ 2089150 w 177"/>
              <a:gd name="T7" fmla="*/ 0 h 177"/>
              <a:gd name="T8" fmla="*/ 0 60000 65536"/>
              <a:gd name="T9" fmla="*/ 0 60000 65536"/>
              <a:gd name="T10" fmla="*/ 0 60000 65536"/>
              <a:gd name="T11" fmla="*/ 0 60000 65536"/>
              <a:gd name="T12" fmla="*/ 0 w 177"/>
              <a:gd name="T13" fmla="*/ 0 h 177"/>
              <a:gd name="T14" fmla="*/ 177 w 177"/>
              <a:gd name="T15" fmla="*/ 177 h 17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7" h="177">
                <a:moveTo>
                  <a:pt x="177" y="0"/>
                </a:moveTo>
                <a:cubicBezTo>
                  <a:pt x="79" y="0"/>
                  <a:pt x="0" y="79"/>
                  <a:pt x="0" y="177"/>
                </a:cubicBezTo>
                <a:lnTo>
                  <a:pt x="177" y="177"/>
                </a:lnTo>
                <a:lnTo>
                  <a:pt x="177" y="0"/>
                </a:lnTo>
                <a:close/>
              </a:path>
            </a:pathLst>
          </a:custGeom>
          <a:solidFill>
            <a:srgbClr val="F7858D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1" name="Freeform 9">
            <a:extLst>
              <a:ext uri="{FF2B5EF4-FFF2-40B4-BE49-F238E27FC236}">
                <a16:creationId xmlns:a16="http://schemas.microsoft.com/office/drawing/2014/main" id="{55721277-AA03-4B9C-85E0-34A1BCD8B340}"/>
              </a:ext>
            </a:extLst>
          </p:cNvPr>
          <p:cNvSpPr>
            <a:spLocks/>
          </p:cNvSpPr>
          <p:nvPr/>
        </p:nvSpPr>
        <p:spPr bwMode="auto">
          <a:xfrm flipH="1">
            <a:off x="6132233" y="1461101"/>
            <a:ext cx="1728819" cy="1752761"/>
          </a:xfrm>
          <a:custGeom>
            <a:avLst/>
            <a:gdLst>
              <a:gd name="T0" fmla="*/ 2089150 w 177"/>
              <a:gd name="T1" fmla="*/ 0 h 177"/>
              <a:gd name="T2" fmla="*/ 0 w 177"/>
              <a:gd name="T3" fmla="*/ 2090737 h 177"/>
              <a:gd name="T4" fmla="*/ 2089150 w 177"/>
              <a:gd name="T5" fmla="*/ 2090737 h 177"/>
              <a:gd name="T6" fmla="*/ 2089150 w 177"/>
              <a:gd name="T7" fmla="*/ 0 h 177"/>
              <a:gd name="T8" fmla="*/ 0 60000 65536"/>
              <a:gd name="T9" fmla="*/ 0 60000 65536"/>
              <a:gd name="T10" fmla="*/ 0 60000 65536"/>
              <a:gd name="T11" fmla="*/ 0 60000 65536"/>
              <a:gd name="T12" fmla="*/ 0 w 177"/>
              <a:gd name="T13" fmla="*/ 0 h 177"/>
              <a:gd name="T14" fmla="*/ 177 w 177"/>
              <a:gd name="T15" fmla="*/ 177 h 17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7" h="177">
                <a:moveTo>
                  <a:pt x="177" y="0"/>
                </a:moveTo>
                <a:cubicBezTo>
                  <a:pt x="79" y="0"/>
                  <a:pt x="0" y="79"/>
                  <a:pt x="0" y="177"/>
                </a:cubicBezTo>
                <a:lnTo>
                  <a:pt x="177" y="177"/>
                </a:lnTo>
                <a:lnTo>
                  <a:pt x="177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" name="Freeform 9">
            <a:extLst>
              <a:ext uri="{FF2B5EF4-FFF2-40B4-BE49-F238E27FC236}">
                <a16:creationId xmlns:a16="http://schemas.microsoft.com/office/drawing/2014/main" id="{BB743D9E-DC0E-4831-A4F4-F3EEFF98BC30}"/>
              </a:ext>
            </a:extLst>
          </p:cNvPr>
          <p:cNvSpPr>
            <a:spLocks/>
          </p:cNvSpPr>
          <p:nvPr/>
        </p:nvSpPr>
        <p:spPr bwMode="auto">
          <a:xfrm flipV="1">
            <a:off x="4298640" y="3280638"/>
            <a:ext cx="1749372" cy="1645448"/>
          </a:xfrm>
          <a:custGeom>
            <a:avLst/>
            <a:gdLst>
              <a:gd name="T0" fmla="*/ 2089150 w 177"/>
              <a:gd name="T1" fmla="*/ 0 h 177"/>
              <a:gd name="T2" fmla="*/ 0 w 177"/>
              <a:gd name="T3" fmla="*/ 2090737 h 177"/>
              <a:gd name="T4" fmla="*/ 2089150 w 177"/>
              <a:gd name="T5" fmla="*/ 2090737 h 177"/>
              <a:gd name="T6" fmla="*/ 2089150 w 177"/>
              <a:gd name="T7" fmla="*/ 0 h 177"/>
              <a:gd name="T8" fmla="*/ 0 60000 65536"/>
              <a:gd name="T9" fmla="*/ 0 60000 65536"/>
              <a:gd name="T10" fmla="*/ 0 60000 65536"/>
              <a:gd name="T11" fmla="*/ 0 60000 65536"/>
              <a:gd name="T12" fmla="*/ 0 w 177"/>
              <a:gd name="T13" fmla="*/ 0 h 177"/>
              <a:gd name="T14" fmla="*/ 177 w 177"/>
              <a:gd name="T15" fmla="*/ 177 h 17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7" h="177">
                <a:moveTo>
                  <a:pt x="177" y="0"/>
                </a:moveTo>
                <a:cubicBezTo>
                  <a:pt x="79" y="0"/>
                  <a:pt x="0" y="79"/>
                  <a:pt x="0" y="177"/>
                </a:cubicBezTo>
                <a:lnTo>
                  <a:pt x="177" y="177"/>
                </a:lnTo>
                <a:lnTo>
                  <a:pt x="177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295A61FC-A7D0-4C45-BF92-CD70F8D2CA39}"/>
              </a:ext>
            </a:extLst>
          </p:cNvPr>
          <p:cNvSpPr/>
          <p:nvPr/>
        </p:nvSpPr>
        <p:spPr>
          <a:xfrm>
            <a:off x="6089566" y="726952"/>
            <a:ext cx="5763600" cy="2534508"/>
          </a:xfrm>
          <a:prstGeom prst="rect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A4234942-D742-4B19-8BDF-59666470F5C3}"/>
              </a:ext>
            </a:extLst>
          </p:cNvPr>
          <p:cNvSpPr/>
          <p:nvPr/>
        </p:nvSpPr>
        <p:spPr>
          <a:xfrm>
            <a:off x="6095041" y="3254193"/>
            <a:ext cx="5763600" cy="2534508"/>
          </a:xfrm>
          <a:prstGeom prst="rect">
            <a:avLst/>
          </a:prstGeom>
          <a:noFill/>
          <a:ln w="28575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95490B92-A5B9-41BE-B30A-DCAC3B0FE7C5}"/>
              </a:ext>
            </a:extLst>
          </p:cNvPr>
          <p:cNvSpPr/>
          <p:nvPr/>
        </p:nvSpPr>
        <p:spPr>
          <a:xfrm>
            <a:off x="335949" y="719355"/>
            <a:ext cx="5763600" cy="2520000"/>
          </a:xfrm>
          <a:prstGeom prst="rect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id="{CA9E42C2-236F-47E2-AA23-BA24F03C6319}"/>
              </a:ext>
            </a:extLst>
          </p:cNvPr>
          <p:cNvSpPr/>
          <p:nvPr/>
        </p:nvSpPr>
        <p:spPr>
          <a:xfrm>
            <a:off x="340030" y="3246629"/>
            <a:ext cx="5763600" cy="2534508"/>
          </a:xfrm>
          <a:prstGeom prst="rect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id="{166D9F26-89F5-4B5F-A72D-1DB02892CBCF}"/>
              </a:ext>
            </a:extLst>
          </p:cNvPr>
          <p:cNvSpPr/>
          <p:nvPr/>
        </p:nvSpPr>
        <p:spPr>
          <a:xfrm>
            <a:off x="326809" y="987816"/>
            <a:ext cx="3514566" cy="20135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电压范围</a:t>
            </a: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4.5~5.5V</a:t>
            </a:r>
          </a:p>
          <a:p>
            <a:pPr marL="171450" indent="-171450" algn="just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温度范围</a:t>
            </a: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-40~125℃</a:t>
            </a:r>
          </a:p>
          <a:p>
            <a:pPr marL="171450" indent="-171450" algn="just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150kHz </a:t>
            </a: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高速带宽</a:t>
            </a:r>
          </a:p>
          <a:p>
            <a:pPr marL="171450" indent="-171450" algn="just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非线性度＜</a:t>
            </a: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±0.5%</a:t>
            </a:r>
          </a:p>
          <a:p>
            <a:pPr marL="171450" indent="-171450" algn="just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精度 </a:t>
            </a: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&lt; ±1.5%</a:t>
            </a:r>
          </a:p>
          <a:p>
            <a:pPr marL="171450" indent="-171450" algn="just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响应时间 </a:t>
            </a: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&lt; 4us</a:t>
            </a:r>
          </a:p>
          <a:p>
            <a:pPr marL="171450" indent="-171450" algn="just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隔离电压 </a:t>
            </a:r>
            <a:r>
              <a:rPr lang="en-US" altLang="zh-CN" sz="15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4800 VRMS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1C594062-009A-421F-AE53-6153E1012998}"/>
              </a:ext>
            </a:extLst>
          </p:cNvPr>
          <p:cNvSpPr/>
          <p:nvPr/>
        </p:nvSpPr>
        <p:spPr>
          <a:xfrm>
            <a:off x="2464136" y="988457"/>
            <a:ext cx="3514566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en-US" altLang="zh-CN" sz="15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±20A~±65A</a:t>
            </a:r>
            <a:r>
              <a:rPr lang="zh-CN" altLang="en-US" sz="15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流测量范围</a:t>
            </a:r>
          </a:p>
          <a:p>
            <a:pPr marL="171450" lvl="0" indent="-1714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外部磁场干扰抑制能力</a:t>
            </a:r>
          </a:p>
          <a:p>
            <a:pPr marL="171450" lvl="0" indent="-1714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内部集成电流导体回路</a:t>
            </a:r>
          </a:p>
          <a:p>
            <a:pPr marL="171450" lvl="0" indent="-1714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内部集成温度补偿</a:t>
            </a:r>
          </a:p>
          <a:p>
            <a:pPr marL="171450" lvl="0" indent="-1714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5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比例输出</a:t>
            </a:r>
          </a:p>
          <a:p>
            <a:pPr marL="171450" lvl="0" indent="-1714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en-US" altLang="zh-CN" sz="15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SOP-16W</a:t>
            </a:r>
          </a:p>
          <a:p>
            <a:pPr marL="171450" lvl="0" indent="-1714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en-US" altLang="zh-CN" sz="15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13000A</a:t>
            </a:r>
            <a:r>
              <a:rPr lang="zh-CN" altLang="en-US" sz="15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雷击浪涌电流</a:t>
            </a:r>
            <a:endParaRPr lang="en-US" altLang="zh-CN" sz="1500" b="1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119" name="Rectangle 38">
            <a:extLst>
              <a:ext uri="{FF2B5EF4-FFF2-40B4-BE49-F238E27FC236}">
                <a16:creationId xmlns:a16="http://schemas.microsoft.com/office/drawing/2014/main" id="{43D5E943-A6EC-4EC1-9D0F-1B69856422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8510" y="3273932"/>
            <a:ext cx="1908175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1F5C99"/>
            </a:prstShdw>
          </a:effec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</a:rPr>
              <a:t>应用电路</a:t>
            </a:r>
          </a:p>
        </p:txBody>
      </p:sp>
      <p:sp>
        <p:nvSpPr>
          <p:cNvPr id="120" name="Rectangle 38">
            <a:extLst>
              <a:ext uri="{FF2B5EF4-FFF2-40B4-BE49-F238E27FC236}">
                <a16:creationId xmlns:a16="http://schemas.microsoft.com/office/drawing/2014/main" id="{9655BD86-FF13-4B43-9B61-A17C7C2050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3548" y="2739114"/>
            <a:ext cx="1908175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1F5C99"/>
            </a:prstShdw>
          </a:effec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</a:rPr>
              <a:t>引脚定义</a:t>
            </a:r>
          </a:p>
        </p:txBody>
      </p:sp>
      <p:sp>
        <p:nvSpPr>
          <p:cNvPr id="121" name="Rectangle 38">
            <a:extLst>
              <a:ext uri="{FF2B5EF4-FFF2-40B4-BE49-F238E27FC236}">
                <a16:creationId xmlns:a16="http://schemas.microsoft.com/office/drawing/2014/main" id="{B257B07F-A2E9-44C2-8526-C4CF0D5A23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8337" y="3289641"/>
            <a:ext cx="1908175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1F5C99"/>
            </a:prstShdw>
          </a:effec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</a:rPr>
              <a:t>外形透视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63CE970-48A5-4631-BF20-A23A630D43A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9742" y="3651111"/>
            <a:ext cx="5009734" cy="189850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91D0934-86E3-4148-AD81-443DD66F4E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0824" y="839650"/>
            <a:ext cx="2855906" cy="227149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5079305-9466-4414-A390-A24D8A357A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60400" y="3340002"/>
            <a:ext cx="2763915" cy="23329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619</TotalTime>
  <Words>839</Words>
  <Application>Microsoft Office PowerPoint</Application>
  <PresentationFormat>宽屏</PresentationFormat>
  <Paragraphs>172</Paragraphs>
  <Slides>15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Hiragino Sans GB W3</vt:lpstr>
      <vt:lpstr>Hiragino Sans GB W6</vt:lpstr>
      <vt:lpstr>Source Han Sans CN</vt:lpstr>
      <vt:lpstr>等线</vt:lpstr>
      <vt:lpstr>微软雅黑</vt:lpstr>
      <vt:lpstr>Agency FB</vt:lpstr>
      <vt:lpstr>Arial</vt:lpstr>
      <vt:lpstr>Calibri</vt:lpstr>
      <vt:lpstr>Calibri Light</vt:lpstr>
      <vt:lpstr>Wingdings</vt:lpstr>
      <vt:lpstr>Office Theme</vt:lpstr>
      <vt:lpstr>MagnTek 麦歌恩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MagnTek 麦歌恩</dc:title>
  <dc:creator>Dawei Ding</dc:creator>
  <cp:lastModifiedBy>魏 世忠</cp:lastModifiedBy>
  <cp:revision>109</cp:revision>
  <dcterms:created xsi:type="dcterms:W3CDTF">2021-02-01T02:52:00Z</dcterms:created>
  <dcterms:modified xsi:type="dcterms:W3CDTF">2021-08-09T11:25:05Z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